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4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1017" r:id="rId3"/>
    <p:sldId id="1018" r:id="rId4"/>
    <p:sldId id="1069" r:id="rId5"/>
    <p:sldId id="1070" r:id="rId6"/>
    <p:sldId id="1090" r:id="rId7"/>
    <p:sldId id="1053" r:id="rId8"/>
    <p:sldId id="1056" r:id="rId9"/>
    <p:sldId id="1052" r:id="rId10"/>
    <p:sldId id="1095" r:id="rId11"/>
    <p:sldId id="1055" r:id="rId12"/>
    <p:sldId id="1091" r:id="rId13"/>
    <p:sldId id="1103" r:id="rId14"/>
    <p:sldId id="957" r:id="rId15"/>
    <p:sldId id="958" r:id="rId16"/>
    <p:sldId id="1015" r:id="rId17"/>
    <p:sldId id="1066" r:id="rId18"/>
    <p:sldId id="1086" r:id="rId19"/>
    <p:sldId id="1041" r:id="rId20"/>
    <p:sldId id="1044" r:id="rId21"/>
    <p:sldId id="1042" r:id="rId22"/>
    <p:sldId id="1043" r:id="rId23"/>
    <p:sldId id="1040" r:id="rId24"/>
    <p:sldId id="1087" r:id="rId25"/>
    <p:sldId id="110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40FF"/>
    <a:srgbClr val="70AD47"/>
    <a:srgbClr val="ED7D31"/>
    <a:srgbClr val="FF0000"/>
    <a:srgbClr val="EF863F"/>
    <a:srgbClr val="C92628"/>
    <a:srgbClr val="65A2D9"/>
    <a:srgbClr val="4E598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5" autoAdjust="0"/>
    <p:restoredTop sz="95334" autoAdjust="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Jenis</a:t>
            </a:r>
            <a:r>
              <a:rPr lang="en-US" b="1" dirty="0"/>
              <a:t> </a:t>
            </a:r>
            <a:r>
              <a:rPr lang="en-US" b="1" dirty="0" err="1"/>
              <a:t>Postingan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2D-44F4-92EC-94F22A68E9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2D-44F4-92EC-94F22A68E9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2E-624C-BF8C-842B1CEB2A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2E-624C-BF8C-842B1CEB2A1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2E-624C-BF8C-842B1CEB2A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Conversation</c:v>
                </c:pt>
                <c:pt idx="2">
                  <c:v>Education</c:v>
                </c:pt>
                <c:pt idx="3">
                  <c:v>Promotion</c:v>
                </c:pt>
                <c:pt idx="4">
                  <c:v>Inspiration</c:v>
                </c:pt>
              </c:strCache>
            </c:strRef>
          </c:cat>
          <c:val>
            <c:numRef>
              <c:f>Sheet1!$B$2:$B$6</c:f>
              <c:numCache>
                <c:formatCode>0</c:formatCode>
                <c:ptCount val="5"/>
                <c:pt idx="0">
                  <c:v>3579.7727272727275</c:v>
                </c:pt>
                <c:pt idx="1">
                  <c:v>2815.5375722543354</c:v>
                </c:pt>
                <c:pt idx="2">
                  <c:v>2284.6666666666665</c:v>
                </c:pt>
                <c:pt idx="3">
                  <c:v>1125.7659574468084</c:v>
                </c:pt>
                <c:pt idx="4">
                  <c:v>479.5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2D-44F4-92EC-94F22A68E96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147044438384799E-2"/>
          <c:y val="8.4070841523153805E-2"/>
          <c:w val="0.87826903682928004"/>
          <c:h val="0.787999556033801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Jam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CE-4074-9DDC-F5CDE5949215}"/>
              </c:ext>
            </c:extLst>
          </c:dPt>
          <c:dPt>
            <c:idx val="1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23-40F3-B21C-AF4A969259E5}"/>
              </c:ext>
            </c:extLst>
          </c:dPt>
          <c:dPt>
            <c:idx val="2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E7C-4B89-8671-BB9E97C0FEC8}"/>
              </c:ext>
            </c:extLst>
          </c:dPt>
          <c:dPt>
            <c:idx val="4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CE-4074-9DDC-F5CDE5949215}"/>
              </c:ext>
            </c:extLst>
          </c:dPt>
          <c:cat>
            <c:strRef>
              <c:f>Sheet1!$A$2:$A$8</c:f>
              <c:strCache>
                <c:ptCount val="7"/>
                <c:pt idx="0">
                  <c:v>Minggu</c:v>
                </c:pt>
                <c:pt idx="1">
                  <c:v>Senin</c:v>
                </c:pt>
                <c:pt idx="2">
                  <c:v>Selasa</c:v>
                </c:pt>
                <c:pt idx="3">
                  <c:v>Rabu</c:v>
                </c:pt>
                <c:pt idx="4">
                  <c:v>Kamis</c:v>
                </c:pt>
                <c:pt idx="5">
                  <c:v>Jumat</c:v>
                </c:pt>
                <c:pt idx="6">
                  <c:v>Sabtu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1021.5700934579439</c:v>
                </c:pt>
                <c:pt idx="1">
                  <c:v>3318.7697841726617</c:v>
                </c:pt>
                <c:pt idx="2">
                  <c:v>2008.664</c:v>
                </c:pt>
                <c:pt idx="3">
                  <c:v>1788.6470588235295</c:v>
                </c:pt>
                <c:pt idx="4">
                  <c:v>3901.3697478991598</c:v>
                </c:pt>
                <c:pt idx="5">
                  <c:v>382.98130841121497</c:v>
                </c:pt>
                <c:pt idx="6">
                  <c:v>1522.2941176470588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CE-4074-9DDC-F5CDE59492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56208"/>
        <c:axId val="214257296"/>
      </c:barChart>
      <c:catAx>
        <c:axId val="21425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57296"/>
        <c:crosses val="autoZero"/>
        <c:auto val="1"/>
        <c:lblAlgn val="ctr"/>
        <c:lblOffset val="100"/>
        <c:noMultiLvlLbl val="0"/>
      </c:catAx>
      <c:valAx>
        <c:axId val="21425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5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Jam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7D-41C0-A082-DC2DE730C3DB}"/>
              </c:ext>
            </c:extLst>
          </c:dPt>
          <c:dPt>
            <c:idx val="12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BA03-4D01-A57E-A34C92EFF8E2}"/>
              </c:ext>
            </c:extLst>
          </c:dPt>
          <c:dPt>
            <c:idx val="13"/>
            <c:invertIfNegative val="0"/>
            <c:bubble3D val="0"/>
            <c:spPr>
              <a:solidFill>
                <a:srgbClr val="5B9BD5"/>
              </a:solidFill>
              <a:ln>
                <a:solidFill>
                  <a:srgbClr val="5B9BD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9E-A744-8C92-A2E77D771F56}"/>
              </c:ext>
            </c:extLst>
          </c:dPt>
          <c:dPt>
            <c:idx val="15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7D-41C0-A082-DC2DE730C3DB}"/>
              </c:ext>
            </c:extLst>
          </c:dPt>
          <c:dPt>
            <c:idx val="16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E7D-41C0-A082-DC2DE730C3DB}"/>
              </c:ext>
            </c:extLst>
          </c:dPt>
          <c:dPt>
            <c:idx val="17"/>
            <c:invertIfNegative val="0"/>
            <c:bubble3D val="0"/>
            <c:spPr>
              <a:solidFill>
                <a:srgbClr val="5B9BD5"/>
              </a:solidFill>
              <a:ln>
                <a:solidFill>
                  <a:srgbClr val="5B9BD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7D-41C0-A082-DC2DE730C3DB}"/>
              </c:ext>
            </c:extLst>
          </c:dPt>
          <c:dPt>
            <c:idx val="18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07F-4A7E-97FE-96EF44F843F3}"/>
              </c:ext>
            </c:extLst>
          </c:dPt>
          <c:dPt>
            <c:idx val="19"/>
            <c:invertIfNegative val="0"/>
            <c:bubble3D val="0"/>
            <c:spPr>
              <a:solidFill>
                <a:srgbClr val="5B9BD5"/>
              </a:solidFill>
              <a:ln>
                <a:solidFill>
                  <a:srgbClr val="5B9BD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E7D-41C0-A082-DC2DE730C3DB}"/>
              </c:ext>
            </c:extLst>
          </c:dPt>
          <c:dPt>
            <c:idx val="20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0AD-41F6-B49E-EE849C3E0B92}"/>
              </c:ext>
            </c:extLst>
          </c:dPt>
          <c:dPt>
            <c:idx val="21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59E-A744-8C92-A2E77D771F56}"/>
              </c:ext>
            </c:extLst>
          </c:dPt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 formatCode="0">
                  <c:v>772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 formatCode="0">
                  <c:v>189.54545454545453</c:v>
                </c:pt>
                <c:pt idx="8" formatCode="0">
                  <c:v>684.51111111111106</c:v>
                </c:pt>
                <c:pt idx="9" formatCode="0">
                  <c:v>1201.1829268292684</c:v>
                </c:pt>
                <c:pt idx="10" formatCode="0">
                  <c:v>3309.5256410256411</c:v>
                </c:pt>
                <c:pt idx="11" formatCode="0">
                  <c:v>619.07575757575762</c:v>
                </c:pt>
                <c:pt idx="12" formatCode="0">
                  <c:v>1366.5428571428572</c:v>
                </c:pt>
                <c:pt idx="13" formatCode="0">
                  <c:v>1216.7714285714285</c:v>
                </c:pt>
                <c:pt idx="14" formatCode="0">
                  <c:v>1618.0555555555557</c:v>
                </c:pt>
                <c:pt idx="15" formatCode="0">
                  <c:v>556.56043956043959</c:v>
                </c:pt>
                <c:pt idx="16" formatCode="0">
                  <c:v>7779.854166666667</c:v>
                </c:pt>
                <c:pt idx="17" formatCode="0">
                  <c:v>2505.5641025641025</c:v>
                </c:pt>
                <c:pt idx="18" formatCode="0">
                  <c:v>2429.5365853658536</c:v>
                </c:pt>
                <c:pt idx="19" formatCode="0">
                  <c:v>726.81034482758616</c:v>
                </c:pt>
                <c:pt idx="20" formatCode="0">
                  <c:v>2888.9411764705883</c:v>
                </c:pt>
                <c:pt idx="21" formatCode="0">
                  <c:v>11977.190476190477</c:v>
                </c:pt>
                <c:pt idx="22" formatCode="0">
                  <c:v>988.83333333333337</c:v>
                </c:pt>
                <c:pt idx="23" formatCode="0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E7D-41C0-A082-DC2DE730C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57840"/>
        <c:axId val="214262736"/>
      </c:barChart>
      <c:catAx>
        <c:axId val="21425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62736"/>
        <c:crosses val="autoZero"/>
        <c:auto val="1"/>
        <c:lblAlgn val="ctr"/>
        <c:lblOffset val="100"/>
        <c:noMultiLvlLbl val="0"/>
      </c:catAx>
      <c:valAx>
        <c:axId val="21426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5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Jenis</a:t>
            </a:r>
            <a:r>
              <a:rPr lang="en-US" b="1" dirty="0"/>
              <a:t> Promotion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2D-44F4-92EC-94F22A68E9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2D-44F4-92EC-94F22A68E9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2E-624C-BF8C-842B1CEB2A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2E-624C-BF8C-842B1CEB2A1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2E-624C-BF8C-842B1CEB2A1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42E-624C-BF8C-842B1CEB2A1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746-1D4F-BB7D-D4CB3324F9C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Harga Spesial</c:v>
                </c:pt>
                <c:pt idx="1">
                  <c:v>Diskon</c:v>
                </c:pt>
                <c:pt idx="2">
                  <c:v>Gratis Ongkir</c:v>
                </c:pt>
                <c:pt idx="3">
                  <c:v>Gratis 10rb Koin Shopee</c:v>
                </c:pt>
                <c:pt idx="4">
                  <c:v>Voucher Belanja</c:v>
                </c:pt>
                <c:pt idx="5">
                  <c:v>Cashback</c:v>
                </c:pt>
                <c:pt idx="6">
                  <c:v>Hemat 50rb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2024.7857142857142</c:v>
                </c:pt>
                <c:pt idx="1">
                  <c:v>1228.7846715328467</c:v>
                </c:pt>
                <c:pt idx="2">
                  <c:v>513.0625</c:v>
                </c:pt>
                <c:pt idx="3">
                  <c:v>450.5</c:v>
                </c:pt>
                <c:pt idx="4">
                  <c:v>346.30769230769232</c:v>
                </c:pt>
                <c:pt idx="5">
                  <c:v>232.49494949494951</c:v>
                </c:pt>
                <c:pt idx="6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2D-44F4-92EC-94F22A68E96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Jenis</a:t>
            </a:r>
            <a:r>
              <a:rPr lang="en-US" b="1" dirty="0"/>
              <a:t> Promo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2D-44F4-92EC-94F22A68E9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2D-44F4-92EC-94F22A68E9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2E-624C-BF8C-842B1CEB2A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2E-624C-BF8C-842B1CEB2A1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2E-624C-BF8C-842B1CEB2A1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42E-624C-BF8C-842B1CEB2A1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58C-894B-94A9-9CD6A9A789F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858C-894B-94A9-9CD6A9A789F4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858C-894B-94A9-9CD6A9A789F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Share</c:v>
                </c:pt>
                <c:pt idx="1">
                  <c:v>Like</c:v>
                </c:pt>
                <c:pt idx="2">
                  <c:v>Comment</c:v>
                </c:pt>
                <c:pt idx="3">
                  <c:v>Answer Question </c:v>
                </c:pt>
                <c:pt idx="4">
                  <c:v>Follow</c:v>
                </c:pt>
                <c:pt idx="5">
                  <c:v>Mention</c:v>
                </c:pt>
                <c:pt idx="6">
                  <c:v>Use Hashtag</c:v>
                </c:pt>
                <c:pt idx="7">
                  <c:v>Repost</c:v>
                </c:pt>
                <c:pt idx="8">
                  <c:v>Download Aplikasi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29379</c:v>
                </c:pt>
                <c:pt idx="1">
                  <c:v>22878</c:v>
                </c:pt>
                <c:pt idx="2">
                  <c:v>21285</c:v>
                </c:pt>
                <c:pt idx="3">
                  <c:v>4073</c:v>
                </c:pt>
                <c:pt idx="4">
                  <c:v>1336</c:v>
                </c:pt>
                <c:pt idx="5">
                  <c:v>264</c:v>
                </c:pt>
                <c:pt idx="6">
                  <c:v>212</c:v>
                </c:pt>
                <c:pt idx="7">
                  <c:v>54</c:v>
                </c:pt>
                <c:pt idx="8" formatCode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2D-44F4-92EC-94F22A68E96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Hadiah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Home &amp; Living Product</c:v>
                </c:pt>
                <c:pt idx="1">
                  <c:v>SoundMagic Headphone</c:v>
                </c:pt>
                <c:pt idx="2">
                  <c:v>Mistery Item</c:v>
                </c:pt>
                <c:pt idx="3">
                  <c:v>Helm Cargloss</c:v>
                </c:pt>
                <c:pt idx="4">
                  <c:v>Baju dan Smartphone</c:v>
                </c:pt>
                <c:pt idx="5">
                  <c:v>Voucher Belanja</c:v>
                </c:pt>
                <c:pt idx="6">
                  <c:v>Smartwatch</c:v>
                </c:pt>
                <c:pt idx="7">
                  <c:v>Hadiah Spesial</c:v>
                </c:pt>
                <c:pt idx="8">
                  <c:v>Smartphone</c:v>
                </c:pt>
              </c:strCache>
            </c:strRef>
          </c:cat>
          <c:val>
            <c:numRef>
              <c:f>Sheet1!$B$2:$B$10</c:f>
              <c:numCache>
                <c:formatCode>0</c:formatCode>
                <c:ptCount val="9"/>
                <c:pt idx="0">
                  <c:v>54</c:v>
                </c:pt>
                <c:pt idx="1">
                  <c:v>71</c:v>
                </c:pt>
                <c:pt idx="2">
                  <c:v>190</c:v>
                </c:pt>
                <c:pt idx="3">
                  <c:v>293</c:v>
                </c:pt>
                <c:pt idx="4">
                  <c:v>1149</c:v>
                </c:pt>
                <c:pt idx="5">
                  <c:v>1706.5</c:v>
                </c:pt>
                <c:pt idx="6">
                  <c:v>3109</c:v>
                </c:pt>
                <c:pt idx="7">
                  <c:v>8574.4285714285706</c:v>
                </c:pt>
                <c:pt idx="8">
                  <c:v>13662.217391304348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F3-4A38-9DF9-D88190B18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4898560"/>
        <c:axId val="224901280"/>
      </c:barChart>
      <c:catAx>
        <c:axId val="224898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901280"/>
        <c:crosses val="autoZero"/>
        <c:auto val="1"/>
        <c:lblAlgn val="ctr"/>
        <c:lblOffset val="100"/>
        <c:noMultiLvlLbl val="0"/>
      </c:catAx>
      <c:valAx>
        <c:axId val="224901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898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Tipe</a:t>
            </a:r>
            <a:r>
              <a:rPr lang="en-US" b="1" dirty="0"/>
              <a:t> </a:t>
            </a:r>
            <a:r>
              <a:rPr lang="en-US" b="1" dirty="0" err="1"/>
              <a:t>Postingan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B7-4446-8C57-1530D4C895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B7-4446-8C57-1530D4C895D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Image</c:v>
                </c:pt>
                <c:pt idx="1">
                  <c:v>Video</c:v>
                </c:pt>
              </c:strCache>
            </c:strRef>
          </c:cat>
          <c:val>
            <c:numRef>
              <c:f>Sheet1!$B$2:$B$3</c:f>
              <c:numCache>
                <c:formatCode>0</c:formatCode>
                <c:ptCount val="2"/>
                <c:pt idx="0">
                  <c:v>3703</c:v>
                </c:pt>
                <c:pt idx="1">
                  <c:v>2344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AB7-4446-8C57-1530D4C895D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147044438384799E-2"/>
          <c:y val="8.4070841523153805E-2"/>
          <c:w val="0.87826903682928004"/>
          <c:h val="0.787999556033801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Jam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CE-4074-9DDC-F5CDE5949215}"/>
              </c:ext>
            </c:extLst>
          </c:dPt>
          <c:dPt>
            <c:idx val="1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23-40F3-B21C-AF4A969259E5}"/>
              </c:ext>
            </c:extLst>
          </c:dPt>
          <c:dPt>
            <c:idx val="2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E7C-4B89-8671-BB9E97C0FEC8}"/>
              </c:ext>
            </c:extLst>
          </c:dPt>
          <c:dPt>
            <c:idx val="3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296-DD43-81D3-ED78F9025935}"/>
              </c:ext>
            </c:extLst>
          </c:dPt>
          <c:dPt>
            <c:idx val="4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CE-4074-9DDC-F5CDE5949215}"/>
              </c:ext>
            </c:extLst>
          </c:dPt>
          <c:cat>
            <c:strRef>
              <c:f>Sheet1!$A$2:$A$8</c:f>
              <c:strCache>
                <c:ptCount val="7"/>
                <c:pt idx="0">
                  <c:v>Minggu</c:v>
                </c:pt>
                <c:pt idx="1">
                  <c:v>Senin</c:v>
                </c:pt>
                <c:pt idx="2">
                  <c:v>Selasa</c:v>
                </c:pt>
                <c:pt idx="3">
                  <c:v>Rabu</c:v>
                </c:pt>
                <c:pt idx="4">
                  <c:v>Kamis</c:v>
                </c:pt>
                <c:pt idx="5">
                  <c:v>Jumat</c:v>
                </c:pt>
                <c:pt idx="6">
                  <c:v>Sabtu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2790.1935483870966</c:v>
                </c:pt>
                <c:pt idx="1">
                  <c:v>3290.872340425532</c:v>
                </c:pt>
                <c:pt idx="2">
                  <c:v>2427.2804878048782</c:v>
                </c:pt>
                <c:pt idx="3">
                  <c:v>1650.7125000000001</c:v>
                </c:pt>
                <c:pt idx="4">
                  <c:v>1987.7857142857142</c:v>
                </c:pt>
                <c:pt idx="5">
                  <c:v>3278.9743589743589</c:v>
                </c:pt>
                <c:pt idx="6">
                  <c:v>2905.2280701754385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CE-4074-9DDC-F5CDE59492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492592"/>
        <c:axId val="112502384"/>
      </c:barChart>
      <c:catAx>
        <c:axId val="11249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02384"/>
        <c:crosses val="autoZero"/>
        <c:auto val="1"/>
        <c:lblAlgn val="ctr"/>
        <c:lblOffset val="100"/>
        <c:noMultiLvlLbl val="0"/>
      </c:catAx>
      <c:valAx>
        <c:axId val="11250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92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Jam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2E5-7640-A189-819896577E29}"/>
              </c:ext>
            </c:extLst>
          </c:dPt>
          <c:dPt>
            <c:idx val="11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7D-41C0-A082-DC2DE730C3DB}"/>
              </c:ext>
            </c:extLst>
          </c:dPt>
          <c:dPt>
            <c:idx val="12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BA03-4D01-A57E-A34C92EFF8E2}"/>
              </c:ext>
            </c:extLst>
          </c:dPt>
          <c:dPt>
            <c:idx val="13"/>
            <c:invertIfNegative val="0"/>
            <c:bubble3D val="0"/>
            <c:spPr>
              <a:solidFill>
                <a:srgbClr val="5B9BD5"/>
              </a:solidFill>
              <a:ln>
                <a:solidFill>
                  <a:srgbClr val="5B9BD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9E-A744-8C92-A2E77D771F56}"/>
              </c:ext>
            </c:extLst>
          </c:dPt>
          <c:dPt>
            <c:idx val="15"/>
            <c:invertIfNegative val="0"/>
            <c:bubble3D val="0"/>
            <c:spPr>
              <a:solidFill>
                <a:srgbClr val="5B9BD5"/>
              </a:solidFill>
              <a:ln>
                <a:solidFill>
                  <a:srgbClr val="5B9BD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7D-41C0-A082-DC2DE730C3DB}"/>
              </c:ext>
            </c:extLst>
          </c:dPt>
          <c:dPt>
            <c:idx val="16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E7D-41C0-A082-DC2DE730C3DB}"/>
              </c:ext>
            </c:extLst>
          </c:dPt>
          <c:dPt>
            <c:idx val="17"/>
            <c:invertIfNegative val="0"/>
            <c:bubble3D val="0"/>
            <c:spPr>
              <a:solidFill>
                <a:srgbClr val="5B9BD5"/>
              </a:solidFill>
              <a:ln>
                <a:solidFill>
                  <a:srgbClr val="5B9BD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7D-41C0-A082-DC2DE730C3DB}"/>
              </c:ext>
            </c:extLst>
          </c:dPt>
          <c:dPt>
            <c:idx val="18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B07F-4A7E-97FE-96EF44F843F3}"/>
              </c:ext>
            </c:extLst>
          </c:dPt>
          <c:dPt>
            <c:idx val="19"/>
            <c:invertIfNegative val="0"/>
            <c:bubble3D val="0"/>
            <c:spPr>
              <a:solidFill>
                <a:srgbClr val="5B9BD5"/>
              </a:solidFill>
              <a:ln>
                <a:solidFill>
                  <a:srgbClr val="5B9BD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E7D-41C0-A082-DC2DE730C3DB}"/>
              </c:ext>
            </c:extLst>
          </c:dPt>
          <c:dPt>
            <c:idx val="20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0AD-41F6-B49E-EE849C3E0B92}"/>
              </c:ext>
            </c:extLst>
          </c:dPt>
          <c:dPt>
            <c:idx val="21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59E-A744-8C92-A2E77D771F56}"/>
              </c:ext>
            </c:extLst>
          </c:dPt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 formatCode="0">
                  <c:v>338</c:v>
                </c:pt>
                <c:pt idx="8" formatCode="0">
                  <c:v>321.10000000000002</c:v>
                </c:pt>
                <c:pt idx="9" formatCode="0">
                  <c:v>2779.9230769230771</c:v>
                </c:pt>
                <c:pt idx="10" formatCode="0">
                  <c:v>3196.794117647059</c:v>
                </c:pt>
                <c:pt idx="11" formatCode="0">
                  <c:v>1584.159090909091</c:v>
                </c:pt>
                <c:pt idx="12" formatCode="0">
                  <c:v>2905.5535714285716</c:v>
                </c:pt>
                <c:pt idx="13" formatCode="0">
                  <c:v>3155.5454545454545</c:v>
                </c:pt>
                <c:pt idx="14" formatCode="0">
                  <c:v>3250.5749999999998</c:v>
                </c:pt>
                <c:pt idx="15" formatCode="0">
                  <c:v>3815.75</c:v>
                </c:pt>
                <c:pt idx="16" formatCode="0">
                  <c:v>5900.971428571429</c:v>
                </c:pt>
                <c:pt idx="17" formatCode="0">
                  <c:v>4691.7222222222226</c:v>
                </c:pt>
                <c:pt idx="18" formatCode="0">
                  <c:v>701.33333333333337</c:v>
                </c:pt>
                <c:pt idx="19" formatCode="0">
                  <c:v>1218.0980392156862</c:v>
                </c:pt>
                <c:pt idx="20" formatCode="0">
                  <c:v>1782.7391304347825</c:v>
                </c:pt>
                <c:pt idx="21" formatCode="0">
                  <c:v>959.76470588235293</c:v>
                </c:pt>
                <c:pt idx="22" formatCode="0">
                  <c:v>563.5</c:v>
                </c:pt>
                <c:pt idx="23" formatCode="0">
                  <c:v>1773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E7D-41C0-A082-DC2DE730C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4254576"/>
        <c:axId val="214254032"/>
      </c:barChart>
      <c:catAx>
        <c:axId val="21425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54032"/>
        <c:crosses val="autoZero"/>
        <c:auto val="1"/>
        <c:lblAlgn val="ctr"/>
        <c:lblOffset val="100"/>
        <c:noMultiLvlLbl val="0"/>
      </c:catAx>
      <c:valAx>
        <c:axId val="21425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5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Jenis</a:t>
            </a:r>
            <a:r>
              <a:rPr lang="en-US" b="1" dirty="0"/>
              <a:t> Promotion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2D-44F4-92EC-94F22A68E9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2D-44F4-92EC-94F22A68E9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2E-624C-BF8C-842B1CEB2A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2E-624C-BF8C-842B1CEB2A1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2E-624C-BF8C-842B1CEB2A1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42E-624C-BF8C-842B1CEB2A1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540-444F-9FB2-45D327641A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Gratis Ongkir</c:v>
                </c:pt>
                <c:pt idx="1">
                  <c:v>Voucher Belanja</c:v>
                </c:pt>
                <c:pt idx="2">
                  <c:v>Cashback</c:v>
                </c:pt>
                <c:pt idx="3">
                  <c:v>Harga Spesial</c:v>
                </c:pt>
                <c:pt idx="4">
                  <c:v>Diskon</c:v>
                </c:pt>
                <c:pt idx="5">
                  <c:v>Hemat 100%</c:v>
                </c:pt>
                <c:pt idx="6">
                  <c:v>Buy 1 Get 1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1477.5454545454545</c:v>
                </c:pt>
                <c:pt idx="1">
                  <c:v>1410.5714285714287</c:v>
                </c:pt>
                <c:pt idx="2">
                  <c:v>1286.96875</c:v>
                </c:pt>
                <c:pt idx="3">
                  <c:v>1208.4782608695652</c:v>
                </c:pt>
                <c:pt idx="4">
                  <c:v>1028.8407079646017</c:v>
                </c:pt>
                <c:pt idx="5">
                  <c:v>183</c:v>
                </c:pt>
                <c:pt idx="6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2D-44F4-92EC-94F22A68E96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Jenis</a:t>
            </a:r>
            <a:r>
              <a:rPr lang="en-US" b="1" dirty="0"/>
              <a:t> Promo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2D-44F4-92EC-94F22A68E9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2D-44F4-92EC-94F22A68E9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2E-624C-BF8C-842B1CEB2A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2E-624C-BF8C-842B1CEB2A1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2E-624C-BF8C-842B1CEB2A1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42E-624C-BF8C-842B1CEB2A1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F02-5548-BBDF-777BF9D739E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F02-5548-BBDF-777BF9D739E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1EE-4E85-B7E6-958D2CEE68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Like</c:v>
                </c:pt>
                <c:pt idx="1">
                  <c:v>Comment</c:v>
                </c:pt>
                <c:pt idx="2">
                  <c:v>Mention</c:v>
                </c:pt>
                <c:pt idx="3">
                  <c:v>Repost</c:v>
                </c:pt>
                <c:pt idx="4">
                  <c:v>Share</c:v>
                </c:pt>
                <c:pt idx="5">
                  <c:v>Follow</c:v>
                </c:pt>
                <c:pt idx="6">
                  <c:v>Answer Question </c:v>
                </c:pt>
                <c:pt idx="7">
                  <c:v>Use Hashtag</c:v>
                </c:pt>
                <c:pt idx="8">
                  <c:v>Upload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7210</c:v>
                </c:pt>
                <c:pt idx="1">
                  <c:v>7184</c:v>
                </c:pt>
                <c:pt idx="2">
                  <c:v>5944</c:v>
                </c:pt>
                <c:pt idx="3">
                  <c:v>5654</c:v>
                </c:pt>
                <c:pt idx="4">
                  <c:v>5651</c:v>
                </c:pt>
                <c:pt idx="5">
                  <c:v>4526</c:v>
                </c:pt>
                <c:pt idx="6">
                  <c:v>4257</c:v>
                </c:pt>
                <c:pt idx="7">
                  <c:v>2789</c:v>
                </c:pt>
                <c:pt idx="8" formatCode="0">
                  <c:v>2721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2D-44F4-92EC-94F22A68E96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Hadiah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Kamera</c:v>
                </c:pt>
                <c:pt idx="1">
                  <c:v>Giftcard</c:v>
                </c:pt>
                <c:pt idx="2">
                  <c:v>Hadiah Spesial</c:v>
                </c:pt>
                <c:pt idx="3">
                  <c:v>Uang Tunai</c:v>
                </c:pt>
                <c:pt idx="4">
                  <c:v>Gadget</c:v>
                </c:pt>
                <c:pt idx="5">
                  <c:v>Mirrorless Camera</c:v>
                </c:pt>
                <c:pt idx="6">
                  <c:v>Smartphone</c:v>
                </c:pt>
                <c:pt idx="7">
                  <c:v>Smart TV</c:v>
                </c:pt>
                <c:pt idx="8">
                  <c:v>Lightsticks</c:v>
                </c:pt>
              </c:strCache>
            </c:strRef>
          </c:cat>
          <c:val>
            <c:numRef>
              <c:f>Sheet1!$B$2:$B$10</c:f>
              <c:numCache>
                <c:formatCode>0</c:formatCode>
                <c:ptCount val="9"/>
                <c:pt idx="0">
                  <c:v>2115.5</c:v>
                </c:pt>
                <c:pt idx="1">
                  <c:v>3041</c:v>
                </c:pt>
                <c:pt idx="2">
                  <c:v>3389.6666666666665</c:v>
                </c:pt>
                <c:pt idx="3">
                  <c:v>4032.7142857142858</c:v>
                </c:pt>
                <c:pt idx="4">
                  <c:v>4371.5714285714284</c:v>
                </c:pt>
                <c:pt idx="5">
                  <c:v>5085</c:v>
                </c:pt>
                <c:pt idx="6">
                  <c:v>9616.4736842105267</c:v>
                </c:pt>
                <c:pt idx="7">
                  <c:v>13222</c:v>
                </c:pt>
                <c:pt idx="8">
                  <c:v>14473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F3-4A38-9DF9-D88190B18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4260560"/>
        <c:axId val="214263280"/>
      </c:barChart>
      <c:catAx>
        <c:axId val="214260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63280"/>
        <c:crosses val="autoZero"/>
        <c:auto val="1"/>
        <c:lblAlgn val="ctr"/>
        <c:lblOffset val="100"/>
        <c:noMultiLvlLbl val="0"/>
      </c:catAx>
      <c:valAx>
        <c:axId val="214263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60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Kategori</a:t>
            </a:r>
            <a:r>
              <a:rPr lang="en-US" b="1" dirty="0"/>
              <a:t> </a:t>
            </a:r>
            <a:r>
              <a:rPr lang="en-US" b="1" dirty="0" err="1"/>
              <a:t>Postingan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2D-44F4-92EC-94F22A68E9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2D-44F4-92EC-94F22A68E9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2E-624C-BF8C-842B1CEB2A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2E-624C-BF8C-842B1CEB2A1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2E-624C-BF8C-842B1CEB2A16}"/>
              </c:ext>
            </c:extLst>
          </c:dPt>
          <c:dLbls>
            <c:dLbl>
              <c:idx val="2"/>
              <c:layout>
                <c:manualLayout>
                  <c:x val="2.3502304286437188E-2"/>
                  <c:y val="7.507565207185645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2E-624C-BF8C-842B1CEB2A16}"/>
                </c:ext>
              </c:extLst>
            </c:dLbl>
            <c:dLbl>
              <c:idx val="3"/>
              <c:layout>
                <c:manualLayout>
                  <c:x val="6.3976291875075071E-3"/>
                  <c:y val="5.382289490018524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2E-624C-BF8C-842B1CEB2A16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2E-624C-BF8C-842B1CEB2A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Entertainment</c:v>
                </c:pt>
                <c:pt idx="1">
                  <c:v>Conversation</c:v>
                </c:pt>
                <c:pt idx="2">
                  <c:v>Promotion</c:v>
                </c:pt>
                <c:pt idx="3">
                  <c:v>Education</c:v>
                </c:pt>
                <c:pt idx="4">
                  <c:v>Inspiration</c:v>
                </c:pt>
              </c:strCache>
            </c:strRef>
          </c:cat>
          <c:val>
            <c:numRef>
              <c:f>Sheet1!$B$2:$B$6</c:f>
              <c:numCache>
                <c:formatCode>0</c:formatCode>
                <c:ptCount val="5"/>
                <c:pt idx="0">
                  <c:v>10409.04347826087</c:v>
                </c:pt>
                <c:pt idx="1">
                  <c:v>2181.3986013986014</c:v>
                </c:pt>
                <c:pt idx="2">
                  <c:v>980.82004555808658</c:v>
                </c:pt>
                <c:pt idx="3">
                  <c:v>344.75</c:v>
                </c:pt>
                <c:pt idx="4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2D-44F4-92EC-94F22A68E96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Tipe</a:t>
            </a:r>
            <a:r>
              <a:rPr lang="en-US" b="1" dirty="0"/>
              <a:t> </a:t>
            </a:r>
            <a:r>
              <a:rPr lang="en-US" b="1" dirty="0" err="1"/>
              <a:t>Postingan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B7-4446-8C57-1530D4C895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B7-4446-8C57-1530D4C895D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Image</c:v>
                </c:pt>
                <c:pt idx="1">
                  <c:v>Video</c:v>
                </c:pt>
              </c:strCache>
            </c:strRef>
          </c:cat>
          <c:val>
            <c:numRef>
              <c:f>Sheet1!$B$2:$B$3</c:f>
              <c:numCache>
                <c:formatCode>0</c:formatCode>
                <c:ptCount val="2"/>
                <c:pt idx="0">
                  <c:v>10859</c:v>
                </c:pt>
                <c:pt idx="1">
                  <c:v>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AB7-4446-8C57-1530D4C895D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853F8-A3FB-451D-9666-BA51EF5F1DF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CFC97-C530-4DC0-A0BA-1C4A976B7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8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CFC97-C530-4DC0-A0BA-1C4A976B7A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4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CFC97-C530-4DC0-A0BA-1C4A976B7A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59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19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35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63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54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29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31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6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77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87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CFC97-C530-4DC0-A0BA-1C4A976B7A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7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3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79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77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68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6704" y="3588390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E-Commerce Report | Januari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E-Commerce Report | Januari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E-Commerce Report | Januari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71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E-Commerce Report | Januari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5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008"/>
            <a:ext cx="12192000" cy="697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279" y="365125"/>
            <a:ext cx="11239500" cy="658457"/>
          </a:xfrm>
        </p:spPr>
        <p:txBody>
          <a:bodyPr>
            <a:normAutofit/>
          </a:bodyPr>
          <a:lstStyle>
            <a:lvl1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79" y="1399303"/>
            <a:ext cx="11239500" cy="449653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E-Commerce Report | </a:t>
            </a:r>
            <a:r>
              <a:rPr lang="it-IT" dirty="0" err="1"/>
              <a:t>Agustus</a:t>
            </a:r>
            <a:r>
              <a:rPr lang="it-IT" dirty="0"/>
              <a:t>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0158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C474770-BCF3-43C4-8731-2E9A5D9854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481" y="365125"/>
            <a:ext cx="1228298" cy="4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1" b="5500"/>
          <a:stretch/>
        </p:blipFill>
        <p:spPr>
          <a:xfrm>
            <a:off x="0" y="-52251"/>
            <a:ext cx="12192000" cy="6923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008"/>
            <a:ext cx="12192000" cy="697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279" y="365125"/>
            <a:ext cx="11239500" cy="65845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79" y="1399303"/>
            <a:ext cx="11239500" cy="44965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E-Commerce Report | Januari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0158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C474770-BCF3-43C4-8731-2E9A5D9854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481" y="365125"/>
            <a:ext cx="1228298" cy="4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E-Commerce Report | Januari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40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E-Commerce Report | Januari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E-Commerce Report | Januari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2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E-Commerce Report | Januari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0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E-Commerce Report | Januari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E-Commerce Report | Januari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E-Commerce Report | Januari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74770-BCF3-43C4-8731-2E9A5D985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9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instagram.com/p/CHZXLSHMCli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hyperlink" Target="https://instagram.com/p/CHZY_8zMjq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23.png"/><Relationship Id="rId5" Type="http://schemas.openxmlformats.org/officeDocument/2006/relationships/image" Target="../media/image10.emf"/><Relationship Id="rId10" Type="http://schemas.openxmlformats.org/officeDocument/2006/relationships/hyperlink" Target="https://instagram.com/p/CH1dMS6nAN1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instagram.com/p/CH4oSEKh8MF" TargetMode="External"/><Relationship Id="rId13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hyperlink" Target="https://instagram.com/p/CHFGCOChAq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26.png"/><Relationship Id="rId5" Type="http://schemas.openxmlformats.org/officeDocument/2006/relationships/image" Target="../media/image10.emf"/><Relationship Id="rId10" Type="http://schemas.openxmlformats.org/officeDocument/2006/relationships/hyperlink" Target="https://instagram.com/p/CHkeA-BDBi6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hart" Target="../charts/char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hyperlink" Target="https://facebook.com/285293831544327_4907966655943665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12.emf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hyperlink" Target="https://facebook.com/285293831544327_4921088721298125" TargetMode="External"/><Relationship Id="rId5" Type="http://schemas.openxmlformats.org/officeDocument/2006/relationships/image" Target="../media/image10.emf"/><Relationship Id="rId10" Type="http://schemas.openxmlformats.org/officeDocument/2006/relationships/image" Target="../media/image30.png"/><Relationship Id="rId4" Type="http://schemas.openxmlformats.org/officeDocument/2006/relationships/image" Target="../media/image9.emf"/><Relationship Id="rId9" Type="http://schemas.openxmlformats.org/officeDocument/2006/relationships/hyperlink" Target="https://facebook.com/285293831544327_4921007074639623" TargetMode="External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hyperlink" Target="https://facebook.com/182826235081589_4075200929177414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12.emf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hyperlink" Target="https://facebook.com/1542166686041969_3389573011301318" TargetMode="External"/><Relationship Id="rId5" Type="http://schemas.openxmlformats.org/officeDocument/2006/relationships/image" Target="../media/image10.emf"/><Relationship Id="rId10" Type="http://schemas.openxmlformats.org/officeDocument/2006/relationships/image" Target="../media/image33.png"/><Relationship Id="rId4" Type="http://schemas.openxmlformats.org/officeDocument/2006/relationships/image" Target="../media/image9.emf"/><Relationship Id="rId9" Type="http://schemas.openxmlformats.org/officeDocument/2006/relationships/hyperlink" Target="https://facebook.com/285293831544327_4850395605034104" TargetMode="External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hyperlink" Target="https://facebook.com/285293831544327_4921014447972219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12.emf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hyperlink" Target="https://facebook.com/285293831544327_4916684558405208" TargetMode="External"/><Relationship Id="rId5" Type="http://schemas.openxmlformats.org/officeDocument/2006/relationships/image" Target="../media/image10.emf"/><Relationship Id="rId10" Type="http://schemas.openxmlformats.org/officeDocument/2006/relationships/image" Target="../media/image36.png"/><Relationship Id="rId4" Type="http://schemas.openxmlformats.org/officeDocument/2006/relationships/image" Target="../media/image9.emf"/><Relationship Id="rId9" Type="http://schemas.openxmlformats.org/officeDocument/2006/relationships/hyperlink" Target="https://facebook.com/285293831544327_4920937904646540" TargetMode="External"/><Relationship Id="rId1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8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39.png"/><Relationship Id="rId4" Type="http://schemas.openxmlformats.org/officeDocument/2006/relationships/image" Target="../media/image10.emf"/><Relationship Id="rId9" Type="http://schemas.openxmlformats.org/officeDocument/2006/relationships/hyperlink" Target="https://facebook.com/386081579611_10159126035049612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hyperlink" Target="https://facebook.com/285293831544327_4921165237957140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12.emf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hyperlink" Target="https://facebook.com/285293831544327_4922107131196284" TargetMode="External"/><Relationship Id="rId5" Type="http://schemas.openxmlformats.org/officeDocument/2006/relationships/image" Target="../media/image10.emf"/><Relationship Id="rId10" Type="http://schemas.openxmlformats.org/officeDocument/2006/relationships/image" Target="../media/image40.png"/><Relationship Id="rId4" Type="http://schemas.openxmlformats.org/officeDocument/2006/relationships/image" Target="../media/image9.emf"/><Relationship Id="rId9" Type="http://schemas.openxmlformats.org/officeDocument/2006/relationships/hyperlink" Target="https://facebook.com/285293831544327_4908108495929481" TargetMode="External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instagram.com/p/CHriGZNhv_5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hyperlink" Target="https://instagram.com/p/CH2a-Jphnpz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4.png"/><Relationship Id="rId5" Type="http://schemas.openxmlformats.org/officeDocument/2006/relationships/image" Target="../media/image10.emf"/><Relationship Id="rId10" Type="http://schemas.openxmlformats.org/officeDocument/2006/relationships/hyperlink" Target="https://instagram.com/p/CINH679hFSk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nstagram.com/p/CHUMsdDB2aE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hyperlink" Target="https://instagram.com/p/CHpLJefh-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7.png"/><Relationship Id="rId5" Type="http://schemas.openxmlformats.org/officeDocument/2006/relationships/image" Target="../media/image10.emf"/><Relationship Id="rId10" Type="http://schemas.openxmlformats.org/officeDocument/2006/relationships/hyperlink" Target="https://instagram.com/p/CH7W8-EBShc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instagram.com/p/CHIOtYgByli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hyperlink" Target="https://instagram.com/p/CHUoGBOhx-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20.png"/><Relationship Id="rId5" Type="http://schemas.openxmlformats.org/officeDocument/2006/relationships/image" Target="../media/image10.emf"/><Relationship Id="rId10" Type="http://schemas.openxmlformats.org/officeDocument/2006/relationships/hyperlink" Target="https://instagram.com/p/CHrfejthYBB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NOVEMBER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0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 POST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INSPIRATION</a:t>
            </a:r>
            <a:endParaRPr lang="id-ID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pic>
        <p:nvPicPr>
          <p:cNvPr id="60" name="Picture 27">
            <a:extLst>
              <a:ext uri="{FF2B5EF4-FFF2-40B4-BE49-F238E27FC236}">
                <a16:creationId xmlns:a16="http://schemas.microsoft.com/office/drawing/2014/main" id="{468EC2B8-50A3-4AD2-99F6-D893BB312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97" y="398110"/>
            <a:ext cx="523663" cy="52366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F9A91C5-0F0F-4735-B676-B851E3DEC44A}"/>
              </a:ext>
            </a:extLst>
          </p:cNvPr>
          <p:cNvGrpSpPr/>
          <p:nvPr/>
        </p:nvGrpSpPr>
        <p:grpSpPr>
          <a:xfrm>
            <a:off x="627924" y="1035527"/>
            <a:ext cx="3370180" cy="5097470"/>
            <a:chOff x="2390979" y="1031916"/>
            <a:chExt cx="3370180" cy="509747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66B0A2-C831-4010-9D31-BC1BBC0054C5}"/>
                </a:ext>
              </a:extLst>
            </p:cNvPr>
            <p:cNvGrpSpPr/>
            <p:nvPr/>
          </p:nvGrpSpPr>
          <p:grpSpPr>
            <a:xfrm>
              <a:off x="2390979" y="1031916"/>
              <a:ext cx="3370180" cy="5097470"/>
              <a:chOff x="457200" y="1090755"/>
              <a:chExt cx="3370180" cy="5338179"/>
            </a:xfrm>
            <a:solidFill>
              <a:srgbClr val="7030A0"/>
            </a:solidFill>
          </p:grpSpPr>
          <p:sp>
            <p:nvSpPr>
              <p:cNvPr id="64" name="Rounded Rectangle 88">
                <a:extLst>
                  <a:ext uri="{FF2B5EF4-FFF2-40B4-BE49-F238E27FC236}">
                    <a16:creationId xmlns:a16="http://schemas.microsoft.com/office/drawing/2014/main" id="{B0A9A433-E33B-483F-9DCF-DADD27325C8A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48F9528-FD40-4E19-A81E-3DC7711AF6B2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3530062-01F4-419C-9F86-BF59D8A6C620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BLIBLI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AB71FAF-F336-4127-8E09-B68618325722}"/>
                  </a:ext>
                </a:extLst>
              </p:cNvPr>
              <p:cNvSpPr txBox="1"/>
              <p:nvPr/>
            </p:nvSpPr>
            <p:spPr>
              <a:xfrm>
                <a:off x="775985" y="4484804"/>
                <a:ext cx="1423531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615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23E5F1-5FF8-45F1-A700-551FADFC0844}"/>
                  </a:ext>
                </a:extLst>
              </p:cNvPr>
              <p:cNvSpPr txBox="1"/>
              <p:nvPr/>
            </p:nvSpPr>
            <p:spPr>
              <a:xfrm>
                <a:off x="2491845" y="4793255"/>
                <a:ext cx="1287019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Tuesday</a:t>
                </a:r>
                <a:endParaRPr lang="en-US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10 Nov | 11:08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F588F86-D19F-43A2-B907-EF0A71E768DC}"/>
                  </a:ext>
                </a:extLst>
              </p:cNvPr>
              <p:cNvSpPr txBox="1"/>
              <p:nvPr/>
            </p:nvSpPr>
            <p:spPr>
              <a:xfrm>
                <a:off x="2567299" y="4509963"/>
                <a:ext cx="64280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1CB738-29F4-4FC1-9A3D-097CF50D3027}"/>
                  </a:ext>
                </a:extLst>
              </p:cNvPr>
              <p:cNvSpPr txBox="1"/>
              <p:nvPr/>
            </p:nvSpPr>
            <p:spPr>
              <a:xfrm>
                <a:off x="775985" y="5044928"/>
                <a:ext cx="92185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0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A17A70A-C2F1-4B5A-8307-A859911D17F2}"/>
                  </a:ext>
                </a:extLst>
              </p:cNvPr>
              <p:cNvSpPr txBox="1"/>
              <p:nvPr/>
            </p:nvSpPr>
            <p:spPr>
              <a:xfrm>
                <a:off x="558944" y="5424041"/>
                <a:ext cx="3268436" cy="72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300" dirty="0" err="1">
                    <a:solidFill>
                      <a:schemeClr val="bg1"/>
                    </a:solidFill>
                  </a:rPr>
                  <a:t>Memperingati</a:t>
                </a:r>
                <a:r>
                  <a:rPr lang="en-US" sz="1300" dirty="0">
                    <a:solidFill>
                      <a:schemeClr val="bg1"/>
                    </a:solidFill>
                  </a:rPr>
                  <a:t> Hari </a:t>
                </a:r>
                <a:r>
                  <a:rPr lang="en-US" sz="1300" dirty="0" err="1">
                    <a:solidFill>
                      <a:schemeClr val="bg1"/>
                    </a:solidFill>
                  </a:rPr>
                  <a:t>Pahlawan</a:t>
                </a:r>
                <a:r>
                  <a:rPr lang="en-US" sz="1300" dirty="0">
                    <a:solidFill>
                      <a:schemeClr val="bg1"/>
                    </a:solidFill>
                  </a:rPr>
                  <a:t> pada 10 November 2020.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01E801-18DE-4182-A1A5-64B1739DA17A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325AB5DA-BB43-41DB-B8A6-225F4E590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112" y="4858446"/>
                <a:ext cx="138086" cy="116469"/>
              </a:xfrm>
              <a:prstGeom prst="rect">
                <a:avLst/>
              </a:prstGeom>
              <a:grpFill/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CCBE27E1-FC26-4252-9162-BBB87DE10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598" y="5121920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6A5B57BC-86DE-44AC-AC37-4B5F312D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784" y="4573465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0009813D-037E-406F-881B-AA929BBD5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3562" y="4838094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07F0711-B832-4387-A956-B7F5818E0479}"/>
                  </a:ext>
                </a:extLst>
              </p:cNvPr>
              <p:cNvSpPr txBox="1"/>
              <p:nvPr/>
            </p:nvSpPr>
            <p:spPr>
              <a:xfrm>
                <a:off x="788685" y="4765635"/>
                <a:ext cx="990143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Inspiration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Heart 62">
              <a:extLst>
                <a:ext uri="{FF2B5EF4-FFF2-40B4-BE49-F238E27FC236}">
                  <a16:creationId xmlns:a16="http://schemas.microsoft.com/office/drawing/2014/main" id="{CB050607-AA3C-469C-AF2C-65B2959B2470}"/>
                </a:ext>
              </a:extLst>
            </p:cNvPr>
            <p:cNvSpPr/>
            <p:nvPr/>
          </p:nvSpPr>
          <p:spPr>
            <a:xfrm>
              <a:off x="2562861" y="4358687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6A587D5-230E-412E-9D57-B87A158CB469}"/>
              </a:ext>
            </a:extLst>
          </p:cNvPr>
          <p:cNvGrpSpPr/>
          <p:nvPr/>
        </p:nvGrpSpPr>
        <p:grpSpPr>
          <a:xfrm>
            <a:off x="8165781" y="1035526"/>
            <a:ext cx="3289236" cy="5097470"/>
            <a:chOff x="6539765" y="1049474"/>
            <a:chExt cx="3289236" cy="509747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22741B3-2567-414F-A7C0-0C4E5FB1B9B1}"/>
                </a:ext>
              </a:extLst>
            </p:cNvPr>
            <p:cNvGrpSpPr/>
            <p:nvPr/>
          </p:nvGrpSpPr>
          <p:grpSpPr>
            <a:xfrm>
              <a:off x="6539765" y="1049474"/>
              <a:ext cx="3289236" cy="5097470"/>
              <a:chOff x="457200" y="1090755"/>
              <a:chExt cx="3386422" cy="5338179"/>
            </a:xfrm>
            <a:solidFill>
              <a:srgbClr val="7030A0"/>
            </a:solidFill>
          </p:grpSpPr>
          <p:sp>
            <p:nvSpPr>
              <p:cNvPr id="138" name="Rounded Rectangle 122">
                <a:extLst>
                  <a:ext uri="{FF2B5EF4-FFF2-40B4-BE49-F238E27FC236}">
                    <a16:creationId xmlns:a16="http://schemas.microsoft.com/office/drawing/2014/main" id="{3FAAB210-1DE2-4E68-9C89-DE7C39D91A32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82733DD-E55A-4FFD-BD01-B636EE8AAAB8}"/>
                  </a:ext>
                </a:extLst>
              </p:cNvPr>
              <p:cNvSpPr/>
              <p:nvPr/>
            </p:nvSpPr>
            <p:spPr>
              <a:xfrm>
                <a:off x="457200" y="1608400"/>
                <a:ext cx="3370180" cy="28419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465E214-5C30-45A2-ABEE-66E2FEA0661F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JD.ID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569ECF0-364F-4D3E-B547-05717C604421}"/>
                  </a:ext>
                </a:extLst>
              </p:cNvPr>
              <p:cNvSpPr txBox="1"/>
              <p:nvPr/>
            </p:nvSpPr>
            <p:spPr>
              <a:xfrm>
                <a:off x="686431" y="4489511"/>
                <a:ext cx="1465592" cy="323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390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60E8FD5-6123-44C4-804A-7DB22861B329}"/>
                  </a:ext>
                </a:extLst>
              </p:cNvPr>
              <p:cNvSpPr txBox="1"/>
              <p:nvPr/>
            </p:nvSpPr>
            <p:spPr>
              <a:xfrm>
                <a:off x="2478430" y="4796455"/>
                <a:ext cx="1325046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Tuesday</a:t>
                </a:r>
                <a:endParaRPr lang="en-US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10 Nov | 11:24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00D81D9-FC56-4BED-9C7C-D91D78BEBEA5}"/>
                  </a:ext>
                </a:extLst>
              </p:cNvPr>
              <p:cNvSpPr txBox="1"/>
              <p:nvPr/>
            </p:nvSpPr>
            <p:spPr>
              <a:xfrm>
                <a:off x="2480868" y="4513163"/>
                <a:ext cx="661798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F92FDD9-6C59-484A-B4A7-78CC6EC3A57B}"/>
                  </a:ext>
                </a:extLst>
              </p:cNvPr>
              <p:cNvSpPr txBox="1"/>
              <p:nvPr/>
            </p:nvSpPr>
            <p:spPr>
              <a:xfrm>
                <a:off x="726209" y="5024841"/>
                <a:ext cx="949093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3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D8401AC-338D-46F3-8036-02B40721F0FB}"/>
                  </a:ext>
                </a:extLst>
              </p:cNvPr>
              <p:cNvSpPr txBox="1"/>
              <p:nvPr/>
            </p:nvSpPr>
            <p:spPr>
              <a:xfrm>
                <a:off x="545192" y="5324208"/>
                <a:ext cx="3298430" cy="72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300" dirty="0" err="1">
                    <a:solidFill>
                      <a:schemeClr val="bg1"/>
                    </a:solidFill>
                  </a:rPr>
                  <a:t>Memperingati</a:t>
                </a:r>
                <a:r>
                  <a:rPr lang="en-US" sz="1300" dirty="0">
                    <a:solidFill>
                      <a:schemeClr val="bg1"/>
                    </a:solidFill>
                  </a:rPr>
                  <a:t> Hari </a:t>
                </a:r>
                <a:r>
                  <a:rPr lang="en-US" sz="1300" dirty="0" err="1">
                    <a:solidFill>
                      <a:schemeClr val="bg1"/>
                    </a:solidFill>
                  </a:rPr>
                  <a:t>Pahlawan</a:t>
                </a:r>
                <a:r>
                  <a:rPr lang="en-US" sz="1300" dirty="0">
                    <a:solidFill>
                      <a:schemeClr val="bg1"/>
                    </a:solidFill>
                  </a:rPr>
                  <a:t> pada 10 November 2020.</a:t>
                </a: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57C6AD31-31AF-4AC1-A127-1C0FF2535825}"/>
                  </a:ext>
                </a:extLst>
              </p:cNvPr>
              <p:cNvCxnSpPr/>
              <p:nvPr/>
            </p:nvCxnSpPr>
            <p:spPr>
              <a:xfrm>
                <a:off x="457200" y="536432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D17D7E0A-300B-42BA-95AA-8EC9B3282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757" y="5087826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8416BB43-E1EB-4084-AC59-E16AEF9FC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3352" y="4576666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3AEE67DC-96FF-4ED1-BB9E-D85608A7F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7132" y="4841295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F5D5A0E-9788-43BB-BA69-619F4BD549E4}"/>
                  </a:ext>
                </a:extLst>
              </p:cNvPr>
              <p:cNvSpPr txBox="1"/>
              <p:nvPr/>
            </p:nvSpPr>
            <p:spPr>
              <a:xfrm>
                <a:off x="740705" y="4761541"/>
                <a:ext cx="1019398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Inspiration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0381F25-D46C-4E6D-A1E8-B7E4EC50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1544" y="4648085"/>
              <a:ext cx="138086" cy="111217"/>
            </a:xfrm>
            <a:prstGeom prst="rect">
              <a:avLst/>
            </a:prstGeom>
            <a:solidFill>
              <a:srgbClr val="7030A0"/>
            </a:solidFill>
          </p:spPr>
        </p:pic>
        <p:sp>
          <p:nvSpPr>
            <p:cNvPr id="137" name="Heart 136">
              <a:extLst>
                <a:ext uri="{FF2B5EF4-FFF2-40B4-BE49-F238E27FC236}">
                  <a16:creationId xmlns:a16="http://schemas.microsoft.com/office/drawing/2014/main" id="{63679015-50EF-4E9D-9B2A-0D869B319D98}"/>
                </a:ext>
              </a:extLst>
            </p:cNvPr>
            <p:cNvSpPr/>
            <p:nvPr/>
          </p:nvSpPr>
          <p:spPr>
            <a:xfrm>
              <a:off x="6644526" y="4389692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717828" y="6045088"/>
            <a:ext cx="6197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diklik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melihat</a:t>
            </a:r>
            <a:r>
              <a:rPr lang="en-US" sz="1050" dirty="0"/>
              <a:t> </a:t>
            </a:r>
            <a:r>
              <a:rPr lang="en-US" sz="1050" dirty="0" err="1"/>
              <a:t>contoh</a:t>
            </a:r>
            <a:r>
              <a:rPr lang="en-US" sz="1050" dirty="0"/>
              <a:t> </a:t>
            </a:r>
            <a:r>
              <a:rPr lang="en-US" sz="1050" dirty="0" err="1"/>
              <a:t>postingan</a:t>
            </a:r>
            <a:endParaRPr lang="en-US" sz="105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9A91C5-0F0F-4735-B676-B851E3DEC44A}"/>
              </a:ext>
            </a:extLst>
          </p:cNvPr>
          <p:cNvGrpSpPr/>
          <p:nvPr/>
        </p:nvGrpSpPr>
        <p:grpSpPr>
          <a:xfrm>
            <a:off x="4383546" y="1050725"/>
            <a:ext cx="3370180" cy="5097468"/>
            <a:chOff x="2390979" y="1031916"/>
            <a:chExt cx="3370180" cy="509746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966B0A2-C831-4010-9D31-BC1BBC0054C5}"/>
                </a:ext>
              </a:extLst>
            </p:cNvPr>
            <p:cNvGrpSpPr/>
            <p:nvPr/>
          </p:nvGrpSpPr>
          <p:grpSpPr>
            <a:xfrm>
              <a:off x="2390979" y="1031916"/>
              <a:ext cx="3370180" cy="5097468"/>
              <a:chOff x="457200" y="1090755"/>
              <a:chExt cx="3370180" cy="5338179"/>
            </a:xfrm>
            <a:solidFill>
              <a:srgbClr val="7030A0"/>
            </a:solidFill>
          </p:grpSpPr>
          <p:sp>
            <p:nvSpPr>
              <p:cNvPr id="81" name="Rounded Rectangle 88">
                <a:extLst>
                  <a:ext uri="{FF2B5EF4-FFF2-40B4-BE49-F238E27FC236}">
                    <a16:creationId xmlns:a16="http://schemas.microsoft.com/office/drawing/2014/main" id="{B0A9A433-E33B-483F-9DCF-DADD27325C8A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48F9528-FD40-4E19-A81E-3DC7711AF6B2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530062-01F4-419C-9F86-BF59D8A6C620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BLIBLI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B71FAF-F336-4127-8E09-B68618325722}"/>
                  </a:ext>
                </a:extLst>
              </p:cNvPr>
              <p:cNvSpPr txBox="1"/>
              <p:nvPr/>
            </p:nvSpPr>
            <p:spPr>
              <a:xfrm>
                <a:off x="775985" y="4484804"/>
                <a:ext cx="1423531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542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F23E5F1-5FF8-45F1-A700-551FADFC0844}"/>
                  </a:ext>
                </a:extLst>
              </p:cNvPr>
              <p:cNvSpPr txBox="1"/>
              <p:nvPr/>
            </p:nvSpPr>
            <p:spPr>
              <a:xfrm>
                <a:off x="2491845" y="4793255"/>
                <a:ext cx="1287019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Saturday</a:t>
                </a: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21 Nov | 09:00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F588F86-D19F-43A2-B907-EF0A71E768DC}"/>
                  </a:ext>
                </a:extLst>
              </p:cNvPr>
              <p:cNvSpPr txBox="1"/>
              <p:nvPr/>
            </p:nvSpPr>
            <p:spPr>
              <a:xfrm>
                <a:off x="2567299" y="4509963"/>
                <a:ext cx="64280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51CB738-29F4-4FC1-9A3D-097CF50D3027}"/>
                  </a:ext>
                </a:extLst>
              </p:cNvPr>
              <p:cNvSpPr txBox="1"/>
              <p:nvPr/>
            </p:nvSpPr>
            <p:spPr>
              <a:xfrm>
                <a:off x="775985" y="5044928"/>
                <a:ext cx="92185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0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A17A70A-C2F1-4B5A-8307-A859911D17F2}"/>
                  </a:ext>
                </a:extLst>
              </p:cNvPr>
              <p:cNvSpPr txBox="1"/>
              <p:nvPr/>
            </p:nvSpPr>
            <p:spPr>
              <a:xfrm>
                <a:off x="477056" y="5366873"/>
                <a:ext cx="3268436" cy="72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300" dirty="0" err="1">
                    <a:solidFill>
                      <a:schemeClr val="bg1"/>
                    </a:solidFill>
                  </a:rPr>
                  <a:t>Memperingati</a:t>
                </a:r>
                <a:r>
                  <a:rPr lang="en-US" sz="1300" dirty="0">
                    <a:solidFill>
                      <a:schemeClr val="bg1"/>
                    </a:solidFill>
                  </a:rPr>
                  <a:t> </a:t>
                </a:r>
                <a:r>
                  <a:rPr lang="en-US" sz="1300" dirty="0" err="1">
                    <a:solidFill>
                      <a:schemeClr val="bg1"/>
                    </a:solidFill>
                  </a:rPr>
                  <a:t>hari</a:t>
                </a:r>
                <a:r>
                  <a:rPr lang="en-US" sz="1300" dirty="0">
                    <a:solidFill>
                      <a:schemeClr val="bg1"/>
                    </a:solidFill>
                  </a:rPr>
                  <a:t> </a:t>
                </a:r>
                <a:r>
                  <a:rPr lang="en-US" sz="1300" dirty="0" err="1">
                    <a:solidFill>
                      <a:schemeClr val="bg1"/>
                    </a:solidFill>
                  </a:rPr>
                  <a:t>pohon</a:t>
                </a:r>
                <a:r>
                  <a:rPr lang="en-US" sz="1300" dirty="0">
                    <a:solidFill>
                      <a:schemeClr val="bg1"/>
                    </a:solidFill>
                  </a:rPr>
                  <a:t> </a:t>
                </a:r>
                <a:r>
                  <a:rPr lang="en-US" sz="1300" dirty="0" err="1">
                    <a:solidFill>
                      <a:schemeClr val="bg1"/>
                    </a:solidFill>
                  </a:rPr>
                  <a:t>sedunia</a:t>
                </a:r>
                <a:r>
                  <a:rPr lang="en-US" sz="1300" dirty="0">
                    <a:solidFill>
                      <a:schemeClr val="bg1"/>
                    </a:solidFill>
                  </a:rPr>
                  <a:t> </a:t>
                </a:r>
                <a:r>
                  <a:rPr lang="en-US" sz="1300" dirty="0" err="1">
                    <a:solidFill>
                      <a:schemeClr val="bg1"/>
                    </a:solidFill>
                  </a:rPr>
                  <a:t>tanggal</a:t>
                </a:r>
                <a:r>
                  <a:rPr lang="en-US" sz="1300" dirty="0">
                    <a:solidFill>
                      <a:schemeClr val="bg1"/>
                    </a:solidFill>
                  </a:rPr>
                  <a:t> 21 November 2020.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C01E801-18DE-4182-A1A5-64B1739DA17A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325AB5DA-BB43-41DB-B8A6-225F4E590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112" y="4858446"/>
                <a:ext cx="138086" cy="116469"/>
              </a:xfrm>
              <a:prstGeom prst="rect">
                <a:avLst/>
              </a:prstGeom>
              <a:grpFill/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CBE27E1-FC26-4252-9162-BBB87DE10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598" y="5121920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6A5B57BC-86DE-44AC-AC37-4B5F312D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784" y="4573465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0009813D-037E-406F-881B-AA929BBD5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3562" y="4838094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07F0711-B832-4387-A956-B7F5818E0479}"/>
                  </a:ext>
                </a:extLst>
              </p:cNvPr>
              <p:cNvSpPr txBox="1"/>
              <p:nvPr/>
            </p:nvSpPr>
            <p:spPr>
              <a:xfrm>
                <a:off x="788685" y="4765635"/>
                <a:ext cx="990143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Inspiration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Heart 79">
              <a:extLst>
                <a:ext uri="{FF2B5EF4-FFF2-40B4-BE49-F238E27FC236}">
                  <a16:creationId xmlns:a16="http://schemas.microsoft.com/office/drawing/2014/main" id="{CB050607-AA3C-469C-AF2C-65B2959B2470}"/>
                </a:ext>
              </a:extLst>
            </p:cNvPr>
            <p:cNvSpPr/>
            <p:nvPr/>
          </p:nvSpPr>
          <p:spPr>
            <a:xfrm>
              <a:off x="2562861" y="4358687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>
            <a:hlinkClick r:id="rId8"/>
            <a:extLst>
              <a:ext uri="{FF2B5EF4-FFF2-40B4-BE49-F238E27FC236}">
                <a16:creationId xmlns:a16="http://schemas.microsoft.com/office/drawing/2014/main" id="{13B9260C-6212-49F3-A300-FC20E5FCF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1469" y="1611793"/>
            <a:ext cx="2141174" cy="2550273"/>
          </a:xfrm>
          <a:prstGeom prst="rect">
            <a:avLst/>
          </a:prstGeom>
        </p:spPr>
      </p:pic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7C113EF1-B0FD-4AF3-B525-9B710E7344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7042" y="1605687"/>
            <a:ext cx="2265973" cy="2642473"/>
          </a:xfrm>
          <a:prstGeom prst="rect">
            <a:avLst/>
          </a:prstGeom>
        </p:spPr>
      </p:pic>
      <p:pic>
        <p:nvPicPr>
          <p:cNvPr id="14" name="Picture 13">
            <a:hlinkClick r:id="rId12"/>
            <a:extLst>
              <a:ext uri="{FF2B5EF4-FFF2-40B4-BE49-F238E27FC236}">
                <a16:creationId xmlns:a16="http://schemas.microsoft.com/office/drawing/2014/main" id="{DF92FC48-F743-4522-AD18-6B65B5CC0C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0299" y="1623456"/>
            <a:ext cx="2601990" cy="25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 POST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EDUCATION</a:t>
            </a:r>
            <a:endParaRPr lang="id-ID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pic>
        <p:nvPicPr>
          <p:cNvPr id="60" name="Picture 27">
            <a:extLst>
              <a:ext uri="{FF2B5EF4-FFF2-40B4-BE49-F238E27FC236}">
                <a16:creationId xmlns:a16="http://schemas.microsoft.com/office/drawing/2014/main" id="{468EC2B8-50A3-4AD2-99F6-D893BB312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90" y="345784"/>
            <a:ext cx="523663" cy="52366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F9A91C5-0F0F-4735-B676-B851E3DEC44A}"/>
              </a:ext>
            </a:extLst>
          </p:cNvPr>
          <p:cNvGrpSpPr/>
          <p:nvPr/>
        </p:nvGrpSpPr>
        <p:grpSpPr>
          <a:xfrm>
            <a:off x="627924" y="1035527"/>
            <a:ext cx="3370180" cy="5097470"/>
            <a:chOff x="2390979" y="1031916"/>
            <a:chExt cx="3370180" cy="509747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66B0A2-C831-4010-9D31-BC1BBC0054C5}"/>
                </a:ext>
              </a:extLst>
            </p:cNvPr>
            <p:cNvGrpSpPr/>
            <p:nvPr/>
          </p:nvGrpSpPr>
          <p:grpSpPr>
            <a:xfrm>
              <a:off x="2390979" y="1031916"/>
              <a:ext cx="3370180" cy="5097470"/>
              <a:chOff x="457200" y="1090755"/>
              <a:chExt cx="3370180" cy="5338179"/>
            </a:xfrm>
            <a:solidFill>
              <a:srgbClr val="7030A0"/>
            </a:solidFill>
          </p:grpSpPr>
          <p:sp>
            <p:nvSpPr>
              <p:cNvPr id="64" name="Rounded Rectangle 88">
                <a:extLst>
                  <a:ext uri="{FF2B5EF4-FFF2-40B4-BE49-F238E27FC236}">
                    <a16:creationId xmlns:a16="http://schemas.microsoft.com/office/drawing/2014/main" id="{B0A9A433-E33B-483F-9DCF-DADD27325C8A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48F9528-FD40-4E19-A81E-3DC7711AF6B2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3530062-01F4-419C-9F86-BF59D8A6C620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TOKOPEDIA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AB71FAF-F336-4127-8E09-B68618325722}"/>
                  </a:ext>
                </a:extLst>
              </p:cNvPr>
              <p:cNvSpPr txBox="1"/>
              <p:nvPr/>
            </p:nvSpPr>
            <p:spPr>
              <a:xfrm>
                <a:off x="775985" y="4484804"/>
                <a:ext cx="1562992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3.406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23E5F1-5FF8-45F1-A700-551FADFC0844}"/>
                  </a:ext>
                </a:extLst>
              </p:cNvPr>
              <p:cNvSpPr txBox="1"/>
              <p:nvPr/>
            </p:nvSpPr>
            <p:spPr>
              <a:xfrm>
                <a:off x="2519141" y="4793255"/>
                <a:ext cx="1287019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Sunday</a:t>
                </a: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22 Nov | 14:34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F588F86-D19F-43A2-B907-EF0A71E768DC}"/>
                  </a:ext>
                </a:extLst>
              </p:cNvPr>
              <p:cNvSpPr txBox="1"/>
              <p:nvPr/>
            </p:nvSpPr>
            <p:spPr>
              <a:xfrm>
                <a:off x="2567299" y="4509963"/>
                <a:ext cx="64280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1CB738-29F4-4FC1-9A3D-097CF50D3027}"/>
                  </a:ext>
                </a:extLst>
              </p:cNvPr>
              <p:cNvSpPr txBox="1"/>
              <p:nvPr/>
            </p:nvSpPr>
            <p:spPr>
              <a:xfrm>
                <a:off x="775985" y="5044928"/>
                <a:ext cx="92185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3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A17A70A-C2F1-4B5A-8307-A859911D17F2}"/>
                  </a:ext>
                </a:extLst>
              </p:cNvPr>
              <p:cNvSpPr txBox="1"/>
              <p:nvPr/>
            </p:nvSpPr>
            <p:spPr>
              <a:xfrm>
                <a:off x="558944" y="5424041"/>
                <a:ext cx="3268436" cy="773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Tips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jenis-jenis</a:t>
                </a:r>
                <a:r>
                  <a:rPr lang="en-US" sz="1400" dirty="0">
                    <a:solidFill>
                      <a:schemeClr val="bg1"/>
                    </a:solidFill>
                  </a:rPr>
                  <a:t> ikan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cupang</a:t>
                </a:r>
                <a:r>
                  <a:rPr lang="en-US" sz="1400" dirty="0">
                    <a:solidFill>
                      <a:schemeClr val="bg1"/>
                    </a:solidFill>
                  </a:rPr>
                  <a:t> yang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bagus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dikoleksi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01E801-18DE-4182-A1A5-64B1739DA17A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325AB5DA-BB43-41DB-B8A6-225F4E590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112" y="4858446"/>
                <a:ext cx="138086" cy="116469"/>
              </a:xfrm>
              <a:prstGeom prst="rect">
                <a:avLst/>
              </a:prstGeom>
              <a:grpFill/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CCBE27E1-FC26-4252-9162-BBB87DE10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598" y="5121920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6A5B57BC-86DE-44AC-AC37-4B5F312D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784" y="4573465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0009813D-037E-406F-881B-AA929BBD5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3562" y="4838094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DF5294-330A-4462-A081-AA356E5D0C5E}"/>
                  </a:ext>
                </a:extLst>
              </p:cNvPr>
              <p:cNvSpPr txBox="1"/>
              <p:nvPr/>
            </p:nvSpPr>
            <p:spPr>
              <a:xfrm>
                <a:off x="785594" y="4794993"/>
                <a:ext cx="924740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Education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Heart 62">
              <a:extLst>
                <a:ext uri="{FF2B5EF4-FFF2-40B4-BE49-F238E27FC236}">
                  <a16:creationId xmlns:a16="http://schemas.microsoft.com/office/drawing/2014/main" id="{CB050607-AA3C-469C-AF2C-65B2959B2470}"/>
                </a:ext>
              </a:extLst>
            </p:cNvPr>
            <p:cNvSpPr/>
            <p:nvPr/>
          </p:nvSpPr>
          <p:spPr>
            <a:xfrm>
              <a:off x="2562861" y="4358687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6A587D5-230E-412E-9D57-B87A158CB469}"/>
              </a:ext>
            </a:extLst>
          </p:cNvPr>
          <p:cNvGrpSpPr/>
          <p:nvPr/>
        </p:nvGrpSpPr>
        <p:grpSpPr>
          <a:xfrm>
            <a:off x="8165781" y="1035526"/>
            <a:ext cx="3289236" cy="5097471"/>
            <a:chOff x="6539765" y="1049474"/>
            <a:chExt cx="3289236" cy="5097471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22741B3-2567-414F-A7C0-0C4E5FB1B9B1}"/>
                </a:ext>
              </a:extLst>
            </p:cNvPr>
            <p:cNvGrpSpPr/>
            <p:nvPr/>
          </p:nvGrpSpPr>
          <p:grpSpPr>
            <a:xfrm>
              <a:off x="6539765" y="1049474"/>
              <a:ext cx="3289236" cy="5097471"/>
              <a:chOff x="457200" y="1090755"/>
              <a:chExt cx="3386422" cy="5338179"/>
            </a:xfrm>
            <a:solidFill>
              <a:srgbClr val="7030A0"/>
            </a:solidFill>
          </p:grpSpPr>
          <p:sp>
            <p:nvSpPr>
              <p:cNvPr id="138" name="Rounded Rectangle 122">
                <a:extLst>
                  <a:ext uri="{FF2B5EF4-FFF2-40B4-BE49-F238E27FC236}">
                    <a16:creationId xmlns:a16="http://schemas.microsoft.com/office/drawing/2014/main" id="{3FAAB210-1DE2-4E68-9C89-DE7C39D91A32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82733DD-E55A-4FFD-BD01-B636EE8AAAB8}"/>
                  </a:ext>
                </a:extLst>
              </p:cNvPr>
              <p:cNvSpPr/>
              <p:nvPr/>
            </p:nvSpPr>
            <p:spPr>
              <a:xfrm>
                <a:off x="457200" y="1608400"/>
                <a:ext cx="3370180" cy="28419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465E214-5C30-45A2-ABEE-66E2FEA0661F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TOKOPEDIA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569ECF0-364F-4D3E-B547-05717C604421}"/>
                  </a:ext>
                </a:extLst>
              </p:cNvPr>
              <p:cNvSpPr txBox="1"/>
              <p:nvPr/>
            </p:nvSpPr>
            <p:spPr>
              <a:xfrm>
                <a:off x="686431" y="4489511"/>
                <a:ext cx="1465592" cy="323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952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60E8FD5-6123-44C4-804A-7DB22861B329}"/>
                  </a:ext>
                </a:extLst>
              </p:cNvPr>
              <p:cNvSpPr txBox="1"/>
              <p:nvPr/>
            </p:nvSpPr>
            <p:spPr>
              <a:xfrm>
                <a:off x="2422225" y="4796455"/>
                <a:ext cx="1230975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Monday</a:t>
                </a: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 Nov | 14:14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00D81D9-FC56-4BED-9C7C-D91D78BEBEA5}"/>
                  </a:ext>
                </a:extLst>
              </p:cNvPr>
              <p:cNvSpPr txBox="1"/>
              <p:nvPr/>
            </p:nvSpPr>
            <p:spPr>
              <a:xfrm>
                <a:off x="2480868" y="4513163"/>
                <a:ext cx="661798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F92FDD9-6C59-484A-B4A7-78CC6EC3A57B}"/>
                  </a:ext>
                </a:extLst>
              </p:cNvPr>
              <p:cNvSpPr txBox="1"/>
              <p:nvPr/>
            </p:nvSpPr>
            <p:spPr>
              <a:xfrm>
                <a:off x="726209" y="5024841"/>
                <a:ext cx="949093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3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D8401AC-338D-46F3-8036-02B40721F0FB}"/>
                  </a:ext>
                </a:extLst>
              </p:cNvPr>
              <p:cNvSpPr txBox="1"/>
              <p:nvPr/>
            </p:nvSpPr>
            <p:spPr>
              <a:xfrm>
                <a:off x="545192" y="5438550"/>
                <a:ext cx="3298430" cy="77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Tips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mengambil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foto</a:t>
                </a:r>
                <a:r>
                  <a:rPr lang="en-US" sz="1400" dirty="0">
                    <a:solidFill>
                      <a:schemeClr val="bg1"/>
                    </a:solidFill>
                  </a:rPr>
                  <a:t> vintage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menggunakan</a:t>
                </a:r>
                <a:r>
                  <a:rPr lang="en-US" sz="1400" dirty="0">
                    <a:solidFill>
                      <a:schemeClr val="bg1"/>
                    </a:solidFill>
                  </a:rPr>
                  <a:t> mirrorless.</a:t>
                </a: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57C6AD31-31AF-4AC1-A127-1C0FF2535825}"/>
                  </a:ext>
                </a:extLst>
              </p:cNvPr>
              <p:cNvCxnSpPr/>
              <p:nvPr/>
            </p:nvCxnSpPr>
            <p:spPr>
              <a:xfrm>
                <a:off x="457200" y="5435786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D17D7E0A-300B-42BA-95AA-8EC9B3282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757" y="5087826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8416BB43-E1EB-4084-AC59-E16AEF9FC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3352" y="4576666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3AEE67DC-96FF-4ED1-BB9E-D85608A7F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7132" y="4841295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7DA928-337D-4608-B649-6A7674A04413}"/>
                  </a:ext>
                </a:extLst>
              </p:cNvPr>
              <p:cNvSpPr txBox="1"/>
              <p:nvPr/>
            </p:nvSpPr>
            <p:spPr>
              <a:xfrm>
                <a:off x="718739" y="4758847"/>
                <a:ext cx="952063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Education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0381F25-D46C-4E6D-A1E8-B7E4EC50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1544" y="4648085"/>
              <a:ext cx="138086" cy="111217"/>
            </a:xfrm>
            <a:prstGeom prst="rect">
              <a:avLst/>
            </a:prstGeom>
            <a:solidFill>
              <a:srgbClr val="7030A0"/>
            </a:solidFill>
          </p:spPr>
        </p:pic>
        <p:sp>
          <p:nvSpPr>
            <p:cNvPr id="137" name="Heart 136">
              <a:extLst>
                <a:ext uri="{FF2B5EF4-FFF2-40B4-BE49-F238E27FC236}">
                  <a16:creationId xmlns:a16="http://schemas.microsoft.com/office/drawing/2014/main" id="{63679015-50EF-4E9D-9B2A-0D869B319D98}"/>
                </a:ext>
              </a:extLst>
            </p:cNvPr>
            <p:cNvSpPr/>
            <p:nvPr/>
          </p:nvSpPr>
          <p:spPr>
            <a:xfrm>
              <a:off x="6644526" y="4389692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3B4095A-9AE2-4D32-9F8C-3E5CFB74816C}"/>
              </a:ext>
            </a:extLst>
          </p:cNvPr>
          <p:cNvGrpSpPr/>
          <p:nvPr/>
        </p:nvGrpSpPr>
        <p:grpSpPr>
          <a:xfrm>
            <a:off x="4467828" y="1031336"/>
            <a:ext cx="3305012" cy="5097471"/>
            <a:chOff x="6523992" y="1049474"/>
            <a:chExt cx="3305012" cy="5097471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046F072-5119-4223-8AAE-AA611CB81318}"/>
                </a:ext>
              </a:extLst>
            </p:cNvPr>
            <p:cNvGrpSpPr/>
            <p:nvPr/>
          </p:nvGrpSpPr>
          <p:grpSpPr>
            <a:xfrm>
              <a:off x="6523992" y="1049474"/>
              <a:ext cx="3305012" cy="5097471"/>
              <a:chOff x="440959" y="1090755"/>
              <a:chExt cx="3402664" cy="5338179"/>
            </a:xfrm>
            <a:solidFill>
              <a:srgbClr val="7030A0"/>
            </a:solidFill>
          </p:grpSpPr>
          <p:sp>
            <p:nvSpPr>
              <p:cNvPr id="155" name="Rounded Rectangle 122">
                <a:extLst>
                  <a:ext uri="{FF2B5EF4-FFF2-40B4-BE49-F238E27FC236}">
                    <a16:creationId xmlns:a16="http://schemas.microsoft.com/office/drawing/2014/main" id="{0A7FD644-A525-4F68-9DB1-FB993AEC18A8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ECFF938-A04B-4816-B079-664C85E5E83B}"/>
                  </a:ext>
                </a:extLst>
              </p:cNvPr>
              <p:cNvSpPr/>
              <p:nvPr/>
            </p:nvSpPr>
            <p:spPr>
              <a:xfrm>
                <a:off x="457198" y="1608400"/>
                <a:ext cx="3370181" cy="2842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E5621C-A831-491C-BDE2-3F8F99409EB4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BUKALAPAK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7C6265-CC1D-4C87-BDD1-00730628458B}"/>
                  </a:ext>
                </a:extLst>
              </p:cNvPr>
              <p:cNvSpPr txBox="1"/>
              <p:nvPr/>
            </p:nvSpPr>
            <p:spPr>
              <a:xfrm>
                <a:off x="686431" y="4489511"/>
                <a:ext cx="1609173" cy="323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2.496 Engagement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6B149A-316A-4F3C-85DF-9143038F6EE2}"/>
                  </a:ext>
                </a:extLst>
              </p:cNvPr>
              <p:cNvSpPr txBox="1"/>
              <p:nvPr/>
            </p:nvSpPr>
            <p:spPr>
              <a:xfrm>
                <a:off x="2450326" y="4796455"/>
                <a:ext cx="1325046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Saturday</a:t>
                </a: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14 Nov | 18:48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7EFD357-EA5F-4D8C-83A0-EA070D7FDACE}"/>
                  </a:ext>
                </a:extLst>
              </p:cNvPr>
              <p:cNvSpPr txBox="1"/>
              <p:nvPr/>
            </p:nvSpPr>
            <p:spPr>
              <a:xfrm>
                <a:off x="2480868" y="4513163"/>
                <a:ext cx="639022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Video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5099AD5-5D7B-4C0C-A1C8-0F34544E5599}"/>
                  </a:ext>
                </a:extLst>
              </p:cNvPr>
              <p:cNvSpPr txBox="1"/>
              <p:nvPr/>
            </p:nvSpPr>
            <p:spPr>
              <a:xfrm>
                <a:off x="785050" y="5024841"/>
                <a:ext cx="949093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3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9F353AC-1C43-4E5D-A714-4B490F05F3A2}"/>
                  </a:ext>
                </a:extLst>
              </p:cNvPr>
              <p:cNvSpPr txBox="1"/>
              <p:nvPr/>
            </p:nvSpPr>
            <p:spPr>
              <a:xfrm>
                <a:off x="440959" y="5438550"/>
                <a:ext cx="3402664" cy="54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Tutorial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membuat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mie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korea</a:t>
                </a:r>
                <a:r>
                  <a:rPr lang="en-US" sz="1400" dirty="0">
                    <a:solidFill>
                      <a:schemeClr val="bg1"/>
                    </a:solidFill>
                  </a:rPr>
                  <a:t> spicy chicken.</a:t>
                </a: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C41AC33-8A66-4C68-986B-810E39F0B45B}"/>
                  </a:ext>
                </a:extLst>
              </p:cNvPr>
              <p:cNvCxnSpPr/>
              <p:nvPr/>
            </p:nvCxnSpPr>
            <p:spPr>
              <a:xfrm>
                <a:off x="457200" y="5435786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145D132E-E0DF-45F4-B02A-4C421E122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598" y="5087826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2AC3BBF0-1A51-4089-A546-DEBD422E8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3352" y="4576666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89D6B1D5-D73E-4B15-B6A1-D9D5CB9EB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7132" y="4841295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0732E7A-4CED-4B49-A856-7371B28D4F27}"/>
                  </a:ext>
                </a:extLst>
              </p:cNvPr>
              <p:cNvSpPr txBox="1"/>
              <p:nvPr/>
            </p:nvSpPr>
            <p:spPr>
              <a:xfrm>
                <a:off x="777894" y="4773469"/>
                <a:ext cx="949290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Education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040D294-3208-4D49-B94B-C63C4E321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8696" y="4648085"/>
              <a:ext cx="138086" cy="111217"/>
            </a:xfrm>
            <a:prstGeom prst="rect">
              <a:avLst/>
            </a:prstGeom>
            <a:solidFill>
              <a:srgbClr val="7030A0"/>
            </a:solidFill>
          </p:spPr>
        </p:pic>
        <p:sp>
          <p:nvSpPr>
            <p:cNvPr id="154" name="Heart 153">
              <a:extLst>
                <a:ext uri="{FF2B5EF4-FFF2-40B4-BE49-F238E27FC236}">
                  <a16:creationId xmlns:a16="http://schemas.microsoft.com/office/drawing/2014/main" id="{84F1136E-2CA0-4BA9-9C32-CC7121359606}"/>
                </a:ext>
              </a:extLst>
            </p:cNvPr>
            <p:cNvSpPr/>
            <p:nvPr/>
          </p:nvSpPr>
          <p:spPr>
            <a:xfrm>
              <a:off x="6644526" y="4389692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17828" y="6045088"/>
            <a:ext cx="6197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diklik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melihat</a:t>
            </a:r>
            <a:r>
              <a:rPr lang="en-US" sz="1050" dirty="0"/>
              <a:t> </a:t>
            </a:r>
            <a:r>
              <a:rPr lang="en-US" sz="1050" dirty="0" err="1"/>
              <a:t>contoh</a:t>
            </a:r>
            <a:r>
              <a:rPr lang="en-US" sz="1050" dirty="0"/>
              <a:t> </a:t>
            </a:r>
            <a:r>
              <a:rPr lang="en-US" sz="1050" dirty="0" err="1"/>
              <a:t>postingan</a:t>
            </a:r>
            <a:endParaRPr lang="en-US" sz="1050" dirty="0"/>
          </a:p>
        </p:txBody>
      </p:sp>
      <p:pic>
        <p:nvPicPr>
          <p:cNvPr id="3" name="Picture 2">
            <a:hlinkClick r:id="rId8"/>
            <a:extLst>
              <a:ext uri="{FF2B5EF4-FFF2-40B4-BE49-F238E27FC236}">
                <a16:creationId xmlns:a16="http://schemas.microsoft.com/office/drawing/2014/main" id="{152847B2-63DD-4212-A8F1-D6BBA688E5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835" y="1686908"/>
            <a:ext cx="2516358" cy="2466652"/>
          </a:xfrm>
          <a:prstGeom prst="rect">
            <a:avLst/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260DD29A-0E2A-4489-98EC-43DD4D7366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5998" y="1677557"/>
            <a:ext cx="2139251" cy="2509867"/>
          </a:xfrm>
          <a:prstGeom prst="rect">
            <a:avLst/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5CB66618-037D-4AA3-AF01-F8E828CD10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6335" y="1677557"/>
            <a:ext cx="2491257" cy="249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7D5077C0-9B99-4689-93F7-9C81C4FDE8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791907"/>
              </p:ext>
            </p:extLst>
          </p:nvPr>
        </p:nvGraphicFramePr>
        <p:xfrm>
          <a:off x="20060" y="1199356"/>
          <a:ext cx="6631988" cy="413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F2355C8-A3DA-4A75-AF99-AE631610D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353698"/>
              </p:ext>
            </p:extLst>
          </p:nvPr>
        </p:nvGraphicFramePr>
        <p:xfrm>
          <a:off x="6514962" y="1028902"/>
          <a:ext cx="5139656" cy="4132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Picture 27">
            <a:extLst>
              <a:ext uri="{FF2B5EF4-FFF2-40B4-BE49-F238E27FC236}">
                <a16:creationId xmlns:a16="http://schemas.microsoft.com/office/drawing/2014/main" id="{468EC2B8-50A3-4AD2-99F6-D893BB312E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29" y="499919"/>
            <a:ext cx="523663" cy="523663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A05C3719-B329-DA4E-B9A0-E6088116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79" y="365125"/>
            <a:ext cx="9588121" cy="658457"/>
          </a:xfrm>
        </p:spPr>
        <p:txBody>
          <a:bodyPr>
            <a:normAutofit/>
          </a:bodyPr>
          <a:lstStyle/>
          <a:p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PROMO YANG PALING BANYAK DI LAKUKAN </a:t>
            </a:r>
            <a:r>
              <a:rPr lang="en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BERUPA</a:t>
            </a:r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LIKES, COMMENT </a:t>
            </a:r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MENTION</a:t>
            </a:r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DENGAN HADIAH YANG DIBERIKAN ADALAH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LIGHTSTICKS</a:t>
            </a:r>
            <a:endParaRPr lang="id-ID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26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C628-794A-E14E-999E-5E85A53E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BDE8-C557-014A-AE51-5A1FE3554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Posting </a:t>
            </a:r>
            <a:r>
              <a:rPr lang="en-US" dirty="0" err="1"/>
              <a:t>konten</a:t>
            </a:r>
            <a:r>
              <a:rPr lang="en-US" dirty="0"/>
              <a:t> kalian </a:t>
            </a:r>
            <a:r>
              <a:rPr lang="en-US" dirty="0" err="1"/>
              <a:t>maksimal</a:t>
            </a:r>
            <a:r>
              <a:rPr lang="en-US" dirty="0"/>
              <a:t> 3 post / </a:t>
            </a:r>
            <a:r>
              <a:rPr lang="en-US" dirty="0" err="1"/>
              <a:t>perhari</a:t>
            </a:r>
            <a:endParaRPr lang="en-US" dirty="0"/>
          </a:p>
          <a:p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komposisi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bulanan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persentase</a:t>
            </a:r>
            <a:r>
              <a:rPr lang="en-US" dirty="0"/>
              <a:t> 35% Entertainment, 27% Conversation, 22% Education, 11% Promotion dan 5% Inspiration</a:t>
            </a:r>
          </a:p>
          <a:p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promosi</a:t>
            </a:r>
            <a:r>
              <a:rPr lang="en-US" dirty="0"/>
              <a:t>,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Gratis </a:t>
            </a:r>
            <a:r>
              <a:rPr lang="en-US" dirty="0" err="1"/>
              <a:t>Ongkir</a:t>
            </a:r>
            <a:endParaRPr lang="en-US" dirty="0"/>
          </a:p>
          <a:p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promo </a:t>
            </a:r>
            <a:r>
              <a:rPr lang="en-US" dirty="0" err="1"/>
              <a:t>berhadiah</a:t>
            </a:r>
            <a:r>
              <a:rPr lang="en-US" dirty="0"/>
              <a:t>,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Likes, Comment dan Mention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partisipan</a:t>
            </a:r>
            <a:r>
              <a:rPr lang="en-US" dirty="0"/>
              <a:t> dan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Lightsticks</a:t>
            </a:r>
            <a:r>
              <a:rPr lang="en-US" dirty="0"/>
              <a:t> dan </a:t>
            </a:r>
            <a:r>
              <a:rPr lang="en-US" dirty="0" err="1"/>
              <a:t>benda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BE72D-8A12-D94E-AB01-5517AE01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E-Commerce Report | November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3E798-BBB8-C047-9AE4-62ED6E4A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2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644948"/>
            <a:ext cx="12247417" cy="1568104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4948"/>
            <a:ext cx="12247417" cy="15681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1934" y="3013501"/>
            <a:ext cx="2883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dirty="0">
                <a:solidFill>
                  <a:schemeClr val="bg1"/>
                </a:solidFill>
              </a:rPr>
              <a:t>FACEBOOK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8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0279" y="365125"/>
            <a:ext cx="10022461" cy="658457"/>
          </a:xfrm>
        </p:spPr>
        <p:txBody>
          <a:bodyPr>
            <a:normAutofit fontScale="90000"/>
          </a:bodyPr>
          <a:lstStyle/>
          <a:p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RATA – RATA TINGKAT INTERAKSI PADA INDUSTRI E-COMMERCE DI FACEBOOK ADALAH 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0,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</a:t>
            </a: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DENGAN RATA - RATA </a:t>
            </a:r>
            <a:r>
              <a:rPr lang="en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POSTINGAN </a:t>
            </a: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PERHARI DAN PERTUMBUHAN FANS RATA – RATA 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0,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69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</a:t>
            </a:r>
          </a:p>
        </p:txBody>
      </p:sp>
      <p:graphicFrame>
        <p:nvGraphicFramePr>
          <p:cNvPr id="7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1664552"/>
              </p:ext>
            </p:extLst>
          </p:nvPr>
        </p:nvGraphicFramePr>
        <p:xfrm>
          <a:off x="1026913" y="1798911"/>
          <a:ext cx="10138174" cy="3741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174">
                  <a:extLst>
                    <a:ext uri="{9D8B030D-6E8A-4147-A177-3AD203B41FA5}">
                      <a16:colId xmlns:a16="http://schemas.microsoft.com/office/drawing/2014/main" val="381165367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2653255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20030497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73550634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913608199"/>
                    </a:ext>
                  </a:extLst>
                </a:gridCol>
              </a:tblGrid>
              <a:tr h="63399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21043" marR="121043" marT="65044" marB="65044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 INTERAKSI</a:t>
                      </a:r>
                      <a:endParaRPr lang="id-ID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TINGKAT INTERAKSI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RATA - RATA POST </a:t>
                      </a:r>
                      <a:r>
                        <a:rPr lang="id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PERHA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id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PERTUMBUHAN</a:t>
                      </a:r>
                    </a:p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FANS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613817"/>
                  </a:ext>
                </a:extLst>
              </a:tr>
              <a:tr h="44296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Lazada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1.203.059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30.238.351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02603"/>
                  </a:ext>
                </a:extLst>
              </a:tr>
              <a:tr h="400398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Shopee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426.816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19.396.761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98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Tokopedia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55.914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6.384.378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98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Blibli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51.997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8.562.341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98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Bukalapak</a:t>
                      </a:r>
                      <a:endParaRPr lang="en-ID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5.364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2.416.933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398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JD ID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795.537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rgbClr val="404040"/>
                        </a:solidFill>
                        <a:effectLst/>
                        <a:latin typeface="Calibri" charset="0"/>
                        <a:cs typeface="Calibri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rgbClr val="404040"/>
                        </a:solidFill>
                        <a:effectLst/>
                        <a:latin typeface="Calibri" charset="0"/>
                        <a:cs typeface="Calibri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rgbClr val="404040"/>
                        </a:solidFill>
                        <a:effectLst/>
                        <a:latin typeface="Calibri" charset="0"/>
                        <a:cs typeface="Calibri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rgbClr val="404040"/>
                        </a:solidFill>
                        <a:effectLst/>
                        <a:latin typeface="Calibri" charset="0"/>
                        <a:cs typeface="Calibri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rgbClr val="404040"/>
                        </a:solidFill>
                        <a:effectLst/>
                        <a:latin typeface="Calibri" charset="0"/>
                        <a:cs typeface="Calibri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313576"/>
                  </a:ext>
                </a:extLst>
              </a:tr>
              <a:tr h="400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Rata-rata </a:t>
                      </a:r>
                      <a:r>
                        <a:rPr lang="en-US" sz="14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Industri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291.163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0,25%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11.299.050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0,69%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58" y="1898296"/>
            <a:ext cx="451550" cy="451550"/>
          </a:xfrm>
          <a:prstGeom prst="rect">
            <a:avLst/>
          </a:prstGeom>
          <a:ln>
            <a:noFill/>
          </a:ln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000" y="5740508"/>
            <a:ext cx="6197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*Tingkat </a:t>
            </a:r>
            <a:r>
              <a:rPr lang="en-US" sz="1050" dirty="0" err="1"/>
              <a:t>Interaksi</a:t>
            </a:r>
            <a:r>
              <a:rPr lang="en-US" sz="1050" dirty="0"/>
              <a:t> : (Total </a:t>
            </a:r>
            <a:r>
              <a:rPr lang="en-US" sz="1050" dirty="0" err="1"/>
              <a:t>Interaksi</a:t>
            </a:r>
            <a:r>
              <a:rPr lang="en-US" sz="1050" dirty="0"/>
              <a:t> / Fans ) / Total </a:t>
            </a:r>
            <a:r>
              <a:rPr lang="en-US" sz="1050" dirty="0" err="1"/>
              <a:t>Postingan</a:t>
            </a:r>
            <a:endParaRPr lang="en-US" sz="1050" dirty="0"/>
          </a:p>
          <a:p>
            <a:r>
              <a:rPr lang="en-US" sz="1050" dirty="0"/>
              <a:t>* Data </a:t>
            </a:r>
            <a:r>
              <a:rPr lang="en-US" sz="1050" dirty="0" err="1"/>
              <a:t>diatas</a:t>
            </a:r>
            <a:r>
              <a:rPr lang="en-US" sz="1050" dirty="0"/>
              <a:t> </a:t>
            </a:r>
            <a:r>
              <a:rPr lang="en-US" sz="1050" dirty="0" err="1"/>
              <a:t>tidak</a:t>
            </a:r>
            <a:r>
              <a:rPr lang="en-US" sz="1050" dirty="0"/>
              <a:t> </a:t>
            </a:r>
            <a:r>
              <a:rPr lang="en-US" sz="1050" dirty="0" err="1"/>
              <a:t>termasuk</a:t>
            </a:r>
            <a:r>
              <a:rPr lang="en-US" sz="1050" dirty="0"/>
              <a:t> </a:t>
            </a:r>
            <a:r>
              <a:rPr lang="en-US" sz="1050" dirty="0" err="1"/>
              <a:t>konten</a:t>
            </a:r>
            <a:r>
              <a:rPr lang="en-US" sz="1050" dirty="0"/>
              <a:t> </a:t>
            </a:r>
            <a:r>
              <a:rPr lang="en-US" sz="1050" dirty="0" err="1"/>
              <a:t>dengan</a:t>
            </a:r>
            <a:r>
              <a:rPr lang="en-US" sz="1050" dirty="0"/>
              <a:t> </a:t>
            </a:r>
            <a:r>
              <a:rPr lang="en-US" sz="1050" dirty="0" err="1"/>
              <a:t>tipe</a:t>
            </a:r>
            <a:r>
              <a:rPr lang="en-US" sz="1050" dirty="0"/>
              <a:t> program / event</a:t>
            </a:r>
          </a:p>
        </p:txBody>
      </p:sp>
    </p:spTree>
    <p:extLst>
      <p:ext uri="{BB962C8B-B14F-4D97-AF65-F5344CB8AC3E}">
        <p14:creationId xmlns:p14="http://schemas.microsoft.com/office/powerpoint/2010/main" val="2335271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0279" y="365125"/>
            <a:ext cx="9415891" cy="658457"/>
          </a:xfrm>
        </p:spPr>
        <p:txBody>
          <a:bodyPr/>
          <a:lstStyle/>
          <a:p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KATEGORI POSTINGAN YANG DISUKAI ADALAH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ENTERTAINMENT</a:t>
            </a:r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DENGAN TIPE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</a:t>
            </a:r>
            <a:endParaRPr lang="id-ID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7D5077C0-9B99-4689-93F7-9C81C4FDE8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921458"/>
              </p:ext>
            </p:extLst>
          </p:nvPr>
        </p:nvGraphicFramePr>
        <p:xfrm>
          <a:off x="-8971" y="1525609"/>
          <a:ext cx="6631988" cy="413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170" y="309400"/>
            <a:ext cx="451550" cy="451550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D6254076-2123-9F48-8FC7-D924E5FF72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859753"/>
              </p:ext>
            </p:extLst>
          </p:nvPr>
        </p:nvGraphicFramePr>
        <p:xfrm>
          <a:off x="5547723" y="1525609"/>
          <a:ext cx="6631988" cy="413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4709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0279" y="365125"/>
            <a:ext cx="9397043" cy="658457"/>
          </a:xfrm>
        </p:spPr>
        <p:txBody>
          <a:bodyPr/>
          <a:lstStyle/>
          <a:p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POSTINGAN PADA HARI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KAMIS</a:t>
            </a:r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JAM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21 MALAM </a:t>
            </a:r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PALING TINGGI INTERAKSI PERPOST</a:t>
            </a:r>
            <a:r>
              <a:rPr lang="en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NGANNYA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721741" y="1896970"/>
            <a:ext cx="972541" cy="29211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HARI</a:t>
            </a:r>
            <a:endParaRPr lang="en-US" sz="2151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057869866"/>
              </p:ext>
            </p:extLst>
          </p:nvPr>
        </p:nvGraphicFramePr>
        <p:xfrm>
          <a:off x="320025" y="2308018"/>
          <a:ext cx="5775975" cy="3189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485136299"/>
              </p:ext>
            </p:extLst>
          </p:nvPr>
        </p:nvGraphicFramePr>
        <p:xfrm>
          <a:off x="6364277" y="2308018"/>
          <a:ext cx="5346934" cy="3189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8896213" y="1882481"/>
            <a:ext cx="972541" cy="29211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WAKTU</a:t>
            </a:r>
            <a:endParaRPr lang="en-US" sz="215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22" y="402182"/>
            <a:ext cx="451550" cy="4515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38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0279" y="365125"/>
            <a:ext cx="9165040" cy="834231"/>
          </a:xfrm>
        </p:spPr>
        <p:txBody>
          <a:bodyPr/>
          <a:lstStyle/>
          <a:p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PROMOSI YANG PALING BANYAK DISUKAI ADALAH JENIS PROMOSI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HARGA SPESIAL</a:t>
            </a:r>
            <a:endParaRPr lang="id-ID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7D5077C0-9B99-4689-93F7-9C81C4FDE8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951864"/>
              </p:ext>
            </p:extLst>
          </p:nvPr>
        </p:nvGraphicFramePr>
        <p:xfrm>
          <a:off x="2893886" y="1199356"/>
          <a:ext cx="6631988" cy="413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4" y="440026"/>
            <a:ext cx="451550" cy="4515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5120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POSTINGAN TERPOPULER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CONVERSATION</a:t>
            </a:r>
            <a:endParaRPr lang="id-ID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58" y="414936"/>
            <a:ext cx="451550" cy="451550"/>
          </a:xfrm>
          <a:prstGeom prst="rect">
            <a:avLst/>
          </a:prstGeom>
          <a:ln>
            <a:noFill/>
          </a:ln>
        </p:spPr>
      </p:pic>
      <p:grpSp>
        <p:nvGrpSpPr>
          <p:cNvPr id="16" name="Grup 5">
            <a:extLst>
              <a:ext uri="{FF2B5EF4-FFF2-40B4-BE49-F238E27FC236}">
                <a16:creationId xmlns:a16="http://schemas.microsoft.com/office/drawing/2014/main" id="{48112306-48A6-42BA-8615-0193B46FE575}"/>
              </a:ext>
            </a:extLst>
          </p:cNvPr>
          <p:cNvGrpSpPr/>
          <p:nvPr/>
        </p:nvGrpSpPr>
        <p:grpSpPr>
          <a:xfrm>
            <a:off x="8198296" y="960083"/>
            <a:ext cx="3370180" cy="5097470"/>
            <a:chOff x="823882" y="790128"/>
            <a:chExt cx="3370180" cy="509747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9A91C5-0F0F-4735-B676-B851E3DEC44A}"/>
                </a:ext>
              </a:extLst>
            </p:cNvPr>
            <p:cNvGrpSpPr/>
            <p:nvPr/>
          </p:nvGrpSpPr>
          <p:grpSpPr>
            <a:xfrm>
              <a:off x="823882" y="790128"/>
              <a:ext cx="3370180" cy="5097470"/>
              <a:chOff x="2390979" y="1031916"/>
              <a:chExt cx="3370180" cy="5097470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966B0A2-C831-4010-9D31-BC1BBC0054C5}"/>
                  </a:ext>
                </a:extLst>
              </p:cNvPr>
              <p:cNvGrpSpPr/>
              <p:nvPr/>
            </p:nvGrpSpPr>
            <p:grpSpPr>
              <a:xfrm>
                <a:off x="2390979" y="1031916"/>
                <a:ext cx="3370180" cy="5097470"/>
                <a:chOff x="457200" y="1090755"/>
                <a:chExt cx="3370180" cy="5338179"/>
              </a:xfrm>
              <a:grpFill/>
            </p:grpSpPr>
            <p:sp>
              <p:nvSpPr>
                <p:cNvPr id="21" name="Rounded Rectangle 88">
                  <a:extLst>
                    <a:ext uri="{FF2B5EF4-FFF2-40B4-BE49-F238E27FC236}">
                      <a16:creationId xmlns:a16="http://schemas.microsoft.com/office/drawing/2014/main" id="{B0A9A433-E33B-483F-9DCF-DADD27325C8A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48F9528-FD40-4E19-A81E-3DC7711AF6B2}"/>
                    </a:ext>
                  </a:extLst>
                </p:cNvPr>
                <p:cNvSpPr/>
                <p:nvPr/>
              </p:nvSpPr>
              <p:spPr>
                <a:xfrm>
                  <a:off x="457200" y="1608401"/>
                  <a:ext cx="3370180" cy="2840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3530062-01F4-419C-9F86-BF59D8A6C620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LAZADA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AB71FAF-F336-4127-8E09-B68618325722}"/>
                    </a:ext>
                  </a:extLst>
                </p:cNvPr>
                <p:cNvSpPr txBox="1"/>
                <p:nvPr/>
              </p:nvSpPr>
              <p:spPr>
                <a:xfrm>
                  <a:off x="775985" y="4484804"/>
                  <a:ext cx="1654364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60.515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Engagement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F23E5F1-5FF8-45F1-A700-551FADFC0844}"/>
                    </a:ext>
                  </a:extLst>
                </p:cNvPr>
                <p:cNvSpPr txBox="1"/>
                <p:nvPr/>
              </p:nvSpPr>
              <p:spPr>
                <a:xfrm>
                  <a:off x="2478197" y="4793255"/>
                  <a:ext cx="1287019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 Monday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16 Nov | 21:04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588F86-D19F-43A2-B907-EF0A71E768DC}"/>
                    </a:ext>
                  </a:extLst>
                </p:cNvPr>
                <p:cNvSpPr txBox="1"/>
                <p:nvPr/>
              </p:nvSpPr>
              <p:spPr>
                <a:xfrm>
                  <a:off x="2567299" y="4509963"/>
                  <a:ext cx="874791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Text/Link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51CB738-29F4-4FC1-9A3D-097CF50D3027}"/>
                    </a:ext>
                  </a:extLst>
                </p:cNvPr>
                <p:cNvSpPr txBox="1"/>
                <p:nvPr/>
              </p:nvSpPr>
              <p:spPr>
                <a:xfrm>
                  <a:off x="775985" y="5044928"/>
                  <a:ext cx="1167435" cy="32325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4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A17A70A-C2F1-4B5A-8307-A859911D17F2}"/>
                    </a:ext>
                  </a:extLst>
                </p:cNvPr>
                <p:cNvSpPr txBox="1"/>
                <p:nvPr/>
              </p:nvSpPr>
              <p:spPr>
                <a:xfrm>
                  <a:off x="558944" y="5424041"/>
                  <a:ext cx="3182268" cy="77354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400" dirty="0" err="1">
                      <a:solidFill>
                        <a:schemeClr val="bg1"/>
                      </a:solidFill>
                    </a:rPr>
                    <a:t>Mimin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tanyakan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pendapat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lazadian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terkait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barang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mana yang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lebih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berat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.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C01E801-18DE-4182-A1A5-64B1739DA17A}"/>
                    </a:ext>
                  </a:extLst>
                </p:cNvPr>
                <p:cNvCxnSpPr/>
                <p:nvPr/>
              </p:nvCxnSpPr>
              <p:spPr>
                <a:xfrm>
                  <a:off x="457200" y="5425784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25AB5DA-BB43-41DB-B8A6-225F4E5905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5112" y="4858446"/>
                  <a:ext cx="138086" cy="116469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CCBE27E1-FC26-4252-9162-BBB87DE10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598" y="5121920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6A5B57BC-86DE-44AC-AC37-4B5F312D9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9784" y="4573465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0009813D-037E-406F-881B-AA929BBD57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73562" y="4838094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20" name="Heart 19">
                <a:extLst>
                  <a:ext uri="{FF2B5EF4-FFF2-40B4-BE49-F238E27FC236}">
                    <a16:creationId xmlns:a16="http://schemas.microsoft.com/office/drawing/2014/main" id="{CB050607-AA3C-469C-AF2C-65B2959B2470}"/>
                  </a:ext>
                </a:extLst>
              </p:cNvPr>
              <p:cNvSpPr/>
              <p:nvPr/>
            </p:nvSpPr>
            <p:spPr>
              <a:xfrm>
                <a:off x="2562861" y="4358687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8" name="Picture 83">
              <a:extLst>
                <a:ext uri="{FF2B5EF4-FFF2-40B4-BE49-F238E27FC236}">
                  <a16:creationId xmlns:a16="http://schemas.microsoft.com/office/drawing/2014/main" id="{85498156-8054-4C75-99D5-0F78767F0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828" y="4106712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grpSp>
        <p:nvGrpSpPr>
          <p:cNvPr id="54" name="Grup 7">
            <a:extLst>
              <a:ext uri="{FF2B5EF4-FFF2-40B4-BE49-F238E27FC236}">
                <a16:creationId xmlns:a16="http://schemas.microsoft.com/office/drawing/2014/main" id="{E263DBB8-F97F-41D0-B065-5A938723CC66}"/>
              </a:ext>
            </a:extLst>
          </p:cNvPr>
          <p:cNvGrpSpPr/>
          <p:nvPr/>
        </p:nvGrpSpPr>
        <p:grpSpPr>
          <a:xfrm>
            <a:off x="696876" y="955892"/>
            <a:ext cx="3305012" cy="5097471"/>
            <a:chOff x="8103026" y="785937"/>
            <a:chExt cx="3305012" cy="509747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B4095A-9AE2-4D32-9F8C-3E5CFB74816C}"/>
                </a:ext>
              </a:extLst>
            </p:cNvPr>
            <p:cNvGrpSpPr/>
            <p:nvPr/>
          </p:nvGrpSpPr>
          <p:grpSpPr>
            <a:xfrm>
              <a:off x="8103026" y="785937"/>
              <a:ext cx="3305012" cy="5097471"/>
              <a:chOff x="6523990" y="1049474"/>
              <a:chExt cx="3305012" cy="5097471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046F072-5119-4223-8AAE-AA611CB81318}"/>
                  </a:ext>
                </a:extLst>
              </p:cNvPr>
              <p:cNvGrpSpPr/>
              <p:nvPr/>
            </p:nvGrpSpPr>
            <p:grpSpPr>
              <a:xfrm>
                <a:off x="6523990" y="1049474"/>
                <a:ext cx="3305012" cy="5097471"/>
                <a:chOff x="440959" y="1090755"/>
                <a:chExt cx="3402664" cy="5338179"/>
              </a:xfrm>
              <a:grpFill/>
            </p:grpSpPr>
            <p:sp>
              <p:nvSpPr>
                <p:cNvPr id="61" name="Rounded Rectangle 122">
                  <a:extLst>
                    <a:ext uri="{FF2B5EF4-FFF2-40B4-BE49-F238E27FC236}">
                      <a16:creationId xmlns:a16="http://schemas.microsoft.com/office/drawing/2014/main" id="{0A7FD644-A525-4F68-9DB1-FB993AEC18A8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ECFF938-A04B-4816-B079-664C85E5E83B}"/>
                    </a:ext>
                  </a:extLst>
                </p:cNvPr>
                <p:cNvSpPr/>
                <p:nvPr/>
              </p:nvSpPr>
              <p:spPr>
                <a:xfrm>
                  <a:off x="457200" y="1608400"/>
                  <a:ext cx="3370180" cy="2876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EE5621C-A831-491C-BDE2-3F8F99409EB4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LAZADA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07C6265-CC1D-4C87-BDD1-00730628458B}"/>
                    </a:ext>
                  </a:extLst>
                </p:cNvPr>
                <p:cNvSpPr txBox="1"/>
                <p:nvPr/>
              </p:nvSpPr>
              <p:spPr>
                <a:xfrm>
                  <a:off x="686431" y="4506310"/>
                  <a:ext cx="1797315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115.612 Engagement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C6B149A-316A-4F3C-85DF-9143038F6EE2}"/>
                    </a:ext>
                  </a:extLst>
                </p:cNvPr>
                <p:cNvSpPr txBox="1"/>
                <p:nvPr/>
              </p:nvSpPr>
              <p:spPr>
                <a:xfrm>
                  <a:off x="2478429" y="4796455"/>
                  <a:ext cx="1325046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Thursday</a:t>
                  </a:r>
                  <a:endPara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19 Nov | 16:26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7EFD357-EA5F-4D8C-83A0-EA070D7FDACE}"/>
                    </a:ext>
                  </a:extLst>
                </p:cNvPr>
                <p:cNvSpPr txBox="1"/>
                <p:nvPr/>
              </p:nvSpPr>
              <p:spPr>
                <a:xfrm>
                  <a:off x="2480868" y="4513163"/>
                  <a:ext cx="900638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Text/Link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5099AD5-5D7B-4C0C-A1C8-0F34544E5599}"/>
                    </a:ext>
                  </a:extLst>
                </p:cNvPr>
                <p:cNvSpPr txBox="1"/>
                <p:nvPr/>
              </p:nvSpPr>
              <p:spPr>
                <a:xfrm>
                  <a:off x="785050" y="5024841"/>
                  <a:ext cx="949093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4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9F353AC-1C43-4E5D-A714-4B490F05F3A2}"/>
                    </a:ext>
                  </a:extLst>
                </p:cNvPr>
                <p:cNvSpPr txBox="1"/>
                <p:nvPr/>
              </p:nvSpPr>
              <p:spPr>
                <a:xfrm>
                  <a:off x="440959" y="5438550"/>
                  <a:ext cx="3402664" cy="773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400" dirty="0" err="1">
                      <a:solidFill>
                        <a:schemeClr val="bg1"/>
                      </a:solidFill>
                    </a:rPr>
                    <a:t>Mimin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ingin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tau emoji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favorit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dari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lazadians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dan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hadiah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dibaliknya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.</a:t>
                  </a: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C41AC33-8A66-4C68-986B-810E39F0B45B}"/>
                    </a:ext>
                  </a:extLst>
                </p:cNvPr>
                <p:cNvCxnSpPr/>
                <p:nvPr/>
              </p:nvCxnSpPr>
              <p:spPr>
                <a:xfrm>
                  <a:off x="457200" y="5435786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145D132E-E0DF-45F4-B02A-4C421E122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598" y="5087826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AC3BBF0-1A51-4089-A546-DEBD422E83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93352" y="4576666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89D6B1D5-D73E-4B15-B6A1-D9D5CB9EB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87132" y="4841295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040D294-3208-4D49-B94B-C63C4E321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8696" y="4648085"/>
                <a:ext cx="138086" cy="111217"/>
              </a:xfrm>
              <a:prstGeom prst="rect">
                <a:avLst/>
              </a:prstGeom>
              <a:grpFill/>
            </p:spPr>
          </p:pic>
          <p:sp>
            <p:nvSpPr>
              <p:cNvPr id="60" name="Heart 59">
                <a:extLst>
                  <a:ext uri="{FF2B5EF4-FFF2-40B4-BE49-F238E27FC236}">
                    <a16:creationId xmlns:a16="http://schemas.microsoft.com/office/drawing/2014/main" id="{84F1136E-2CA0-4BA9-9C32-CC7121359606}"/>
                  </a:ext>
                </a:extLst>
              </p:cNvPr>
              <p:cNvSpPr/>
              <p:nvPr/>
            </p:nvSpPr>
            <p:spPr>
              <a:xfrm>
                <a:off x="6644526" y="4389692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56" name="Picture 83">
              <a:extLst>
                <a:ext uri="{FF2B5EF4-FFF2-40B4-BE49-F238E27FC236}">
                  <a16:creationId xmlns:a16="http://schemas.microsoft.com/office/drawing/2014/main" id="{2A96069D-3A44-408C-96C2-07D4634A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31087" y="4106712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sp>
        <p:nvSpPr>
          <p:cNvPr id="76" name="TextBox 75"/>
          <p:cNvSpPr txBox="1"/>
          <p:nvPr/>
        </p:nvSpPr>
        <p:spPr>
          <a:xfrm>
            <a:off x="670704" y="6033704"/>
            <a:ext cx="6197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diklik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melihat</a:t>
            </a:r>
            <a:r>
              <a:rPr lang="en-US" sz="1050" dirty="0"/>
              <a:t> </a:t>
            </a:r>
            <a:r>
              <a:rPr lang="en-US" sz="1050" dirty="0" err="1"/>
              <a:t>contoh</a:t>
            </a:r>
            <a:r>
              <a:rPr lang="en-US" sz="1050" dirty="0"/>
              <a:t> </a:t>
            </a:r>
            <a:r>
              <a:rPr lang="en-US" sz="1050" dirty="0" err="1"/>
              <a:t>postingan</a:t>
            </a:r>
            <a:endParaRPr 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82514-851E-4381-A5D9-F1F8A6ADEE47}"/>
              </a:ext>
            </a:extLst>
          </p:cNvPr>
          <p:cNvSpPr txBox="1"/>
          <p:nvPr/>
        </p:nvSpPr>
        <p:spPr>
          <a:xfrm>
            <a:off x="1023835" y="4447696"/>
            <a:ext cx="1207318" cy="3086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6" b="1" dirty="0">
                <a:solidFill>
                  <a:schemeClr val="bg1"/>
                </a:solidFill>
                <a:cs typeface="Arial" panose="020B0604020202020204" pitchFamily="34" charset="0"/>
              </a:rPr>
              <a:t>Conversation</a:t>
            </a:r>
            <a:endParaRPr lang="id-ID" sz="1406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DEAD85-BD02-4663-8C2C-A85141EF28CE}"/>
              </a:ext>
            </a:extLst>
          </p:cNvPr>
          <p:cNvSpPr txBox="1"/>
          <p:nvPr/>
        </p:nvSpPr>
        <p:spPr>
          <a:xfrm>
            <a:off x="8538056" y="4459816"/>
            <a:ext cx="1207318" cy="3086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6" b="1" dirty="0">
                <a:solidFill>
                  <a:schemeClr val="bg1"/>
                </a:solidFill>
                <a:cs typeface="Arial" panose="020B0604020202020204" pitchFamily="34" charset="0"/>
              </a:rPr>
              <a:t>Conversation</a:t>
            </a:r>
            <a:endParaRPr lang="id-ID" sz="1406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73" name="Grup 5">
            <a:extLst>
              <a:ext uri="{FF2B5EF4-FFF2-40B4-BE49-F238E27FC236}">
                <a16:creationId xmlns:a16="http://schemas.microsoft.com/office/drawing/2014/main" id="{48112306-48A6-42BA-8615-0193B46FE575}"/>
              </a:ext>
            </a:extLst>
          </p:cNvPr>
          <p:cNvGrpSpPr/>
          <p:nvPr/>
        </p:nvGrpSpPr>
        <p:grpSpPr>
          <a:xfrm>
            <a:off x="4419923" y="936234"/>
            <a:ext cx="3370180" cy="5097470"/>
            <a:chOff x="823882" y="790128"/>
            <a:chExt cx="3370180" cy="509747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F9A91C5-0F0F-4735-B676-B851E3DEC44A}"/>
                </a:ext>
              </a:extLst>
            </p:cNvPr>
            <p:cNvGrpSpPr/>
            <p:nvPr/>
          </p:nvGrpSpPr>
          <p:grpSpPr>
            <a:xfrm>
              <a:off x="823882" y="790128"/>
              <a:ext cx="3370180" cy="5097470"/>
              <a:chOff x="2390979" y="1031916"/>
              <a:chExt cx="3370180" cy="5097470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966B0A2-C831-4010-9D31-BC1BBC0054C5}"/>
                  </a:ext>
                </a:extLst>
              </p:cNvPr>
              <p:cNvGrpSpPr/>
              <p:nvPr/>
            </p:nvGrpSpPr>
            <p:grpSpPr>
              <a:xfrm>
                <a:off x="2390979" y="1031916"/>
                <a:ext cx="3370180" cy="5097470"/>
                <a:chOff x="457200" y="1090755"/>
                <a:chExt cx="3370180" cy="5338179"/>
              </a:xfrm>
              <a:grpFill/>
            </p:grpSpPr>
            <p:sp>
              <p:nvSpPr>
                <p:cNvPr id="81" name="Rounded Rectangle 88">
                  <a:extLst>
                    <a:ext uri="{FF2B5EF4-FFF2-40B4-BE49-F238E27FC236}">
                      <a16:creationId xmlns:a16="http://schemas.microsoft.com/office/drawing/2014/main" id="{B0A9A433-E33B-483F-9DCF-DADD27325C8A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48F9528-FD40-4E19-A81E-3DC7711AF6B2}"/>
                    </a:ext>
                  </a:extLst>
                </p:cNvPr>
                <p:cNvSpPr/>
                <p:nvPr/>
              </p:nvSpPr>
              <p:spPr>
                <a:xfrm>
                  <a:off x="457200" y="1608401"/>
                  <a:ext cx="3370180" cy="2840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3530062-01F4-419C-9F86-BF59D8A6C620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LAZADA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B71FAF-F336-4127-8E09-B68618325722}"/>
                    </a:ext>
                  </a:extLst>
                </p:cNvPr>
                <p:cNvSpPr txBox="1"/>
                <p:nvPr/>
              </p:nvSpPr>
              <p:spPr>
                <a:xfrm>
                  <a:off x="775985" y="4484804"/>
                  <a:ext cx="1654364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65.644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Engagement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F23E5F1-5FF8-45F1-A700-551FADFC0844}"/>
                    </a:ext>
                  </a:extLst>
                </p:cNvPr>
                <p:cNvSpPr txBox="1"/>
                <p:nvPr/>
              </p:nvSpPr>
              <p:spPr>
                <a:xfrm>
                  <a:off x="2519141" y="4793255"/>
                  <a:ext cx="1287019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Thursday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19 Nov | 16:53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F588F86-D19F-43A2-B907-EF0A71E768DC}"/>
                    </a:ext>
                  </a:extLst>
                </p:cNvPr>
                <p:cNvSpPr txBox="1"/>
                <p:nvPr/>
              </p:nvSpPr>
              <p:spPr>
                <a:xfrm>
                  <a:off x="2567299" y="4509963"/>
                  <a:ext cx="874791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Text/Link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51CB738-29F4-4FC1-9A3D-097CF50D3027}"/>
                    </a:ext>
                  </a:extLst>
                </p:cNvPr>
                <p:cNvSpPr txBox="1"/>
                <p:nvPr/>
              </p:nvSpPr>
              <p:spPr>
                <a:xfrm>
                  <a:off x="775985" y="5044928"/>
                  <a:ext cx="1167435" cy="32325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4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A17A70A-C2F1-4B5A-8307-A859911D17F2}"/>
                    </a:ext>
                  </a:extLst>
                </p:cNvPr>
                <p:cNvSpPr txBox="1"/>
                <p:nvPr/>
              </p:nvSpPr>
              <p:spPr>
                <a:xfrm>
                  <a:off x="558944" y="5424041"/>
                  <a:ext cx="3182268" cy="77354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400" dirty="0" err="1">
                      <a:solidFill>
                        <a:schemeClr val="bg1"/>
                      </a:solidFill>
                    </a:rPr>
                    <a:t>Mimin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ingin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tau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chattime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favorit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dari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lazadians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dan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hadiah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dibaliknya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.</a:t>
                  </a: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C01E801-18DE-4182-A1A5-64B1739DA17A}"/>
                    </a:ext>
                  </a:extLst>
                </p:cNvPr>
                <p:cNvCxnSpPr/>
                <p:nvPr/>
              </p:nvCxnSpPr>
              <p:spPr>
                <a:xfrm>
                  <a:off x="457200" y="5425784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325AB5DA-BB43-41DB-B8A6-225F4E5905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5112" y="4858446"/>
                  <a:ext cx="138086" cy="116469"/>
                </a:xfrm>
                <a:prstGeom prst="rect">
                  <a:avLst/>
                </a:prstGeom>
                <a:grpFill/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CCBE27E1-FC26-4252-9162-BBB87DE10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598" y="5121920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6A5B57BC-86DE-44AC-AC37-4B5F312D9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9784" y="4573465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0009813D-037E-406F-881B-AA929BBD57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73562" y="4838094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80" name="Heart 79">
                <a:extLst>
                  <a:ext uri="{FF2B5EF4-FFF2-40B4-BE49-F238E27FC236}">
                    <a16:creationId xmlns:a16="http://schemas.microsoft.com/office/drawing/2014/main" id="{CB050607-AA3C-469C-AF2C-65B2959B2470}"/>
                  </a:ext>
                </a:extLst>
              </p:cNvPr>
              <p:cNvSpPr/>
              <p:nvPr/>
            </p:nvSpPr>
            <p:spPr>
              <a:xfrm>
                <a:off x="2562861" y="4358687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78" name="Picture 83">
              <a:extLst>
                <a:ext uri="{FF2B5EF4-FFF2-40B4-BE49-F238E27FC236}">
                  <a16:creationId xmlns:a16="http://schemas.microsoft.com/office/drawing/2014/main" id="{85498156-8054-4C75-99D5-0F78767F0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828" y="4106712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C182514-851E-4381-A5D9-F1F8A6ADEE47}"/>
              </a:ext>
            </a:extLst>
          </p:cNvPr>
          <p:cNvSpPr txBox="1"/>
          <p:nvPr/>
        </p:nvSpPr>
        <p:spPr>
          <a:xfrm>
            <a:off x="4738520" y="4421222"/>
            <a:ext cx="1207318" cy="3086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6" b="1" dirty="0">
                <a:solidFill>
                  <a:schemeClr val="bg1"/>
                </a:solidFill>
                <a:cs typeface="Arial" panose="020B0604020202020204" pitchFamily="34" charset="0"/>
              </a:rPr>
              <a:t>Conversation</a:t>
            </a:r>
            <a:endParaRPr lang="id-ID" sz="1406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1EE0A7BD-8ED7-4017-88CA-0185D84AAF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322" y="1541517"/>
            <a:ext cx="2560888" cy="2553277"/>
          </a:xfrm>
          <a:prstGeom prst="rect">
            <a:avLst/>
          </a:prstGeom>
        </p:spPr>
      </p:pic>
      <p:pic>
        <p:nvPicPr>
          <p:cNvPr id="12" name="Picture 11">
            <a:hlinkClick r:id="rId11"/>
            <a:extLst>
              <a:ext uri="{FF2B5EF4-FFF2-40B4-BE49-F238E27FC236}">
                <a16:creationId xmlns:a16="http://schemas.microsoft.com/office/drawing/2014/main" id="{9391DC4B-091B-4C2B-9EC7-B9D4E1CCD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9025" y="1541517"/>
            <a:ext cx="2647551" cy="2568755"/>
          </a:xfrm>
          <a:prstGeom prst="rect">
            <a:avLst/>
          </a:prstGeom>
        </p:spPr>
      </p:pic>
      <p:pic>
        <p:nvPicPr>
          <p:cNvPr id="26" name="Picture 25">
            <a:hlinkClick r:id="rId13"/>
            <a:extLst>
              <a:ext uri="{FF2B5EF4-FFF2-40B4-BE49-F238E27FC236}">
                <a16:creationId xmlns:a16="http://schemas.microsoft.com/office/drawing/2014/main" id="{50834258-FEF8-40C0-B0A4-13705DDE41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8790" y="1496149"/>
            <a:ext cx="2624767" cy="25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644948"/>
            <a:ext cx="12247417" cy="1568104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4948"/>
            <a:ext cx="12247417" cy="15681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7477" y="3013501"/>
            <a:ext cx="3313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>
                <a:solidFill>
                  <a:schemeClr val="bg1"/>
                </a:solidFill>
              </a:rPr>
              <a:t>INSTAGRAM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26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POSTINGAN TERPOPULER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EDUCATION</a:t>
            </a:r>
            <a:endParaRPr lang="id-ID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411" y="442168"/>
            <a:ext cx="451550" cy="451550"/>
          </a:xfrm>
          <a:prstGeom prst="rect">
            <a:avLst/>
          </a:prstGeom>
          <a:ln>
            <a:noFill/>
          </a:ln>
        </p:spPr>
      </p:pic>
      <p:grpSp>
        <p:nvGrpSpPr>
          <p:cNvPr id="16" name="Grup 5">
            <a:extLst>
              <a:ext uri="{FF2B5EF4-FFF2-40B4-BE49-F238E27FC236}">
                <a16:creationId xmlns:a16="http://schemas.microsoft.com/office/drawing/2014/main" id="{48112306-48A6-42BA-8615-0193B46FE575}"/>
              </a:ext>
            </a:extLst>
          </p:cNvPr>
          <p:cNvGrpSpPr/>
          <p:nvPr/>
        </p:nvGrpSpPr>
        <p:grpSpPr>
          <a:xfrm>
            <a:off x="8198296" y="1023583"/>
            <a:ext cx="3370180" cy="5097470"/>
            <a:chOff x="823882" y="790128"/>
            <a:chExt cx="3370180" cy="509747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9A91C5-0F0F-4735-B676-B851E3DEC44A}"/>
                </a:ext>
              </a:extLst>
            </p:cNvPr>
            <p:cNvGrpSpPr/>
            <p:nvPr/>
          </p:nvGrpSpPr>
          <p:grpSpPr>
            <a:xfrm>
              <a:off x="823882" y="790128"/>
              <a:ext cx="3370180" cy="5097470"/>
              <a:chOff x="2390979" y="1031916"/>
              <a:chExt cx="3370180" cy="5097470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966B0A2-C831-4010-9D31-BC1BBC0054C5}"/>
                  </a:ext>
                </a:extLst>
              </p:cNvPr>
              <p:cNvGrpSpPr/>
              <p:nvPr/>
            </p:nvGrpSpPr>
            <p:grpSpPr>
              <a:xfrm>
                <a:off x="2390979" y="1031916"/>
                <a:ext cx="3370180" cy="5097470"/>
                <a:chOff x="457200" y="1090755"/>
                <a:chExt cx="3370180" cy="5338179"/>
              </a:xfrm>
              <a:grpFill/>
            </p:grpSpPr>
            <p:sp>
              <p:nvSpPr>
                <p:cNvPr id="21" name="Rounded Rectangle 88">
                  <a:extLst>
                    <a:ext uri="{FF2B5EF4-FFF2-40B4-BE49-F238E27FC236}">
                      <a16:creationId xmlns:a16="http://schemas.microsoft.com/office/drawing/2014/main" id="{B0A9A433-E33B-483F-9DCF-DADD27325C8A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48F9528-FD40-4E19-A81E-3DC7711AF6B2}"/>
                    </a:ext>
                  </a:extLst>
                </p:cNvPr>
                <p:cNvSpPr/>
                <p:nvPr/>
              </p:nvSpPr>
              <p:spPr>
                <a:xfrm>
                  <a:off x="457200" y="1608401"/>
                  <a:ext cx="3370180" cy="2840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3530062-01F4-419C-9F86-BF59D8A6C620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LAZADA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AB71FAF-F336-4127-8E09-B68618325722}"/>
                    </a:ext>
                  </a:extLst>
                </p:cNvPr>
                <p:cNvSpPr txBox="1"/>
                <p:nvPr/>
              </p:nvSpPr>
              <p:spPr>
                <a:xfrm>
                  <a:off x="775985" y="4484804"/>
                  <a:ext cx="1332160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54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Engagement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F23E5F1-5FF8-45F1-A700-551FADFC0844}"/>
                    </a:ext>
                  </a:extLst>
                </p:cNvPr>
                <p:cNvSpPr txBox="1"/>
                <p:nvPr/>
              </p:nvSpPr>
              <p:spPr>
                <a:xfrm>
                  <a:off x="2491845" y="4793255"/>
                  <a:ext cx="1195648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Wednesday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4 Nov | 15:54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588F86-D19F-43A2-B907-EF0A71E768DC}"/>
                    </a:ext>
                  </a:extLst>
                </p:cNvPr>
                <p:cNvSpPr txBox="1"/>
                <p:nvPr/>
              </p:nvSpPr>
              <p:spPr>
                <a:xfrm>
                  <a:off x="2567299" y="4509963"/>
                  <a:ext cx="620683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Video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51CB738-29F4-4FC1-9A3D-097CF50D3027}"/>
                    </a:ext>
                  </a:extLst>
                </p:cNvPr>
                <p:cNvSpPr txBox="1"/>
                <p:nvPr/>
              </p:nvSpPr>
              <p:spPr>
                <a:xfrm>
                  <a:off x="775985" y="5044928"/>
                  <a:ext cx="1172954" cy="32325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3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A17A70A-C2F1-4B5A-8307-A859911D17F2}"/>
                    </a:ext>
                  </a:extLst>
                </p:cNvPr>
                <p:cNvSpPr txBox="1"/>
                <p:nvPr/>
              </p:nvSpPr>
              <p:spPr>
                <a:xfrm>
                  <a:off x="558944" y="5424041"/>
                  <a:ext cx="3182268" cy="54792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Tips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bertransaksi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aman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di Lazada.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C01E801-18DE-4182-A1A5-64B1739DA17A}"/>
                    </a:ext>
                  </a:extLst>
                </p:cNvPr>
                <p:cNvCxnSpPr/>
                <p:nvPr/>
              </p:nvCxnSpPr>
              <p:spPr>
                <a:xfrm>
                  <a:off x="457200" y="5425784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25AB5DA-BB43-41DB-B8A6-225F4E5905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5112" y="4858446"/>
                  <a:ext cx="138086" cy="116469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CCBE27E1-FC26-4252-9162-BBB87DE10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598" y="5121920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6A5B57BC-86DE-44AC-AC37-4B5F312D9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9784" y="4573465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0009813D-037E-406F-881B-AA929BBD57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73562" y="4838094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20" name="Heart 19">
                <a:extLst>
                  <a:ext uri="{FF2B5EF4-FFF2-40B4-BE49-F238E27FC236}">
                    <a16:creationId xmlns:a16="http://schemas.microsoft.com/office/drawing/2014/main" id="{CB050607-AA3C-469C-AF2C-65B2959B2470}"/>
                  </a:ext>
                </a:extLst>
              </p:cNvPr>
              <p:cNvSpPr/>
              <p:nvPr/>
            </p:nvSpPr>
            <p:spPr>
              <a:xfrm>
                <a:off x="2562861" y="4358687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8" name="Picture 83">
              <a:extLst>
                <a:ext uri="{FF2B5EF4-FFF2-40B4-BE49-F238E27FC236}">
                  <a16:creationId xmlns:a16="http://schemas.microsoft.com/office/drawing/2014/main" id="{85498156-8054-4C75-99D5-0F78767F0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828" y="4106712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grpSp>
        <p:nvGrpSpPr>
          <p:cNvPr id="35" name="Grup 9">
            <a:extLst>
              <a:ext uri="{FF2B5EF4-FFF2-40B4-BE49-F238E27FC236}">
                <a16:creationId xmlns:a16="http://schemas.microsoft.com/office/drawing/2014/main" id="{78D04DB4-79E9-4003-8A07-28964E396C15}"/>
              </a:ext>
            </a:extLst>
          </p:cNvPr>
          <p:cNvGrpSpPr/>
          <p:nvPr/>
        </p:nvGrpSpPr>
        <p:grpSpPr>
          <a:xfrm>
            <a:off x="4476725" y="1023582"/>
            <a:ext cx="3289236" cy="5097471"/>
            <a:chOff x="4513065" y="790127"/>
            <a:chExt cx="3289236" cy="50974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A587D5-230E-412E-9D57-B87A158CB469}"/>
                </a:ext>
              </a:extLst>
            </p:cNvPr>
            <p:cNvGrpSpPr/>
            <p:nvPr/>
          </p:nvGrpSpPr>
          <p:grpSpPr>
            <a:xfrm>
              <a:off x="4513065" y="790127"/>
              <a:ext cx="3289236" cy="5097471"/>
              <a:chOff x="6539765" y="1049474"/>
              <a:chExt cx="3289236" cy="5097471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22741B3-2567-414F-A7C0-0C4E5FB1B9B1}"/>
                  </a:ext>
                </a:extLst>
              </p:cNvPr>
              <p:cNvGrpSpPr/>
              <p:nvPr/>
            </p:nvGrpSpPr>
            <p:grpSpPr>
              <a:xfrm>
                <a:off x="6539765" y="1049474"/>
                <a:ext cx="3289236" cy="5097471"/>
                <a:chOff x="457200" y="1090755"/>
                <a:chExt cx="3386422" cy="5338179"/>
              </a:xfrm>
              <a:grpFill/>
            </p:grpSpPr>
            <p:sp>
              <p:nvSpPr>
                <p:cNvPr id="42" name="Rounded Rectangle 122">
                  <a:extLst>
                    <a:ext uri="{FF2B5EF4-FFF2-40B4-BE49-F238E27FC236}">
                      <a16:creationId xmlns:a16="http://schemas.microsoft.com/office/drawing/2014/main" id="{3FAAB210-1DE2-4E68-9C89-DE7C39D91A32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82733DD-E55A-4FFD-BD01-B636EE8AAAB8}"/>
                    </a:ext>
                  </a:extLst>
                </p:cNvPr>
                <p:cNvSpPr/>
                <p:nvPr/>
              </p:nvSpPr>
              <p:spPr>
                <a:xfrm>
                  <a:off x="457200" y="1608400"/>
                  <a:ext cx="3370180" cy="2876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465E214-5C30-45A2-ABEE-66E2FEA0661F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SHOPEE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569ECF0-364F-4D3E-B547-05717C604421}"/>
                    </a:ext>
                  </a:extLst>
                </p:cNvPr>
                <p:cNvSpPr txBox="1"/>
                <p:nvPr/>
              </p:nvSpPr>
              <p:spPr>
                <a:xfrm>
                  <a:off x="686431" y="4516109"/>
                  <a:ext cx="1465592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528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Engagement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60E8FD5-6123-44C4-804A-7DB22861B329}"/>
                    </a:ext>
                  </a:extLst>
                </p:cNvPr>
                <p:cNvSpPr txBox="1"/>
                <p:nvPr/>
              </p:nvSpPr>
              <p:spPr>
                <a:xfrm>
                  <a:off x="2450327" y="4796455"/>
                  <a:ext cx="1230975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Sunday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 Nov | 12:00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00D81D9-FC56-4BED-9C7C-D91D78BEBEA5}"/>
                    </a:ext>
                  </a:extLst>
                </p:cNvPr>
                <p:cNvSpPr txBox="1"/>
                <p:nvPr/>
              </p:nvSpPr>
              <p:spPr>
                <a:xfrm>
                  <a:off x="2480868" y="4513163"/>
                  <a:ext cx="639022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Video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92FDD9-6C59-484A-B4A7-78CC6EC3A57B}"/>
                    </a:ext>
                  </a:extLst>
                </p:cNvPr>
                <p:cNvSpPr txBox="1"/>
                <p:nvPr/>
              </p:nvSpPr>
              <p:spPr>
                <a:xfrm>
                  <a:off x="726209" y="5024841"/>
                  <a:ext cx="949093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2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8401AC-338D-46F3-8036-02B40721F0FB}"/>
                    </a:ext>
                  </a:extLst>
                </p:cNvPr>
                <p:cNvSpPr txBox="1"/>
                <p:nvPr/>
              </p:nvSpPr>
              <p:spPr>
                <a:xfrm>
                  <a:off x="545192" y="5438550"/>
                  <a:ext cx="3298430" cy="773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Cara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mengakses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info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peringatan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dini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terkait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gempa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.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7C6AD31-31AF-4AC1-A127-1C0FF2535825}"/>
                    </a:ext>
                  </a:extLst>
                </p:cNvPr>
                <p:cNvCxnSpPr/>
                <p:nvPr/>
              </p:nvCxnSpPr>
              <p:spPr>
                <a:xfrm>
                  <a:off x="457200" y="5435786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17D7E0A-300B-42BA-95AA-8EC9B3282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9757" y="5087826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416BB43-E1EB-4084-AC59-E16AEF9FC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93352" y="4576666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3AEE67DC-96FF-4ED1-BB9E-D85608A7F6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87132" y="4841295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0381F25-D46C-4E6D-A1E8-B7E4EC502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1544" y="4648085"/>
                <a:ext cx="138086" cy="111217"/>
              </a:xfrm>
              <a:prstGeom prst="rect">
                <a:avLst/>
              </a:prstGeom>
              <a:grpFill/>
            </p:spPr>
          </p:pic>
          <p:sp>
            <p:nvSpPr>
              <p:cNvPr id="41" name="Heart 40">
                <a:extLst>
                  <a:ext uri="{FF2B5EF4-FFF2-40B4-BE49-F238E27FC236}">
                    <a16:creationId xmlns:a16="http://schemas.microsoft.com/office/drawing/2014/main" id="{63679015-50EF-4E9D-9B2A-0D869B319D98}"/>
                  </a:ext>
                </a:extLst>
              </p:cNvPr>
              <p:cNvSpPr/>
              <p:nvPr/>
            </p:nvSpPr>
            <p:spPr>
              <a:xfrm>
                <a:off x="6644526" y="4389692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7" name="Picture 83">
              <a:extLst>
                <a:ext uri="{FF2B5EF4-FFF2-40B4-BE49-F238E27FC236}">
                  <a16:creationId xmlns:a16="http://schemas.microsoft.com/office/drawing/2014/main" id="{A92382CF-EAEA-4147-86C3-B13E0ED2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84309" y="4121964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grpSp>
        <p:nvGrpSpPr>
          <p:cNvPr id="54" name="Grup 7">
            <a:extLst>
              <a:ext uri="{FF2B5EF4-FFF2-40B4-BE49-F238E27FC236}">
                <a16:creationId xmlns:a16="http://schemas.microsoft.com/office/drawing/2014/main" id="{E263DBB8-F97F-41D0-B065-5A938723CC66}"/>
              </a:ext>
            </a:extLst>
          </p:cNvPr>
          <p:cNvGrpSpPr/>
          <p:nvPr/>
        </p:nvGrpSpPr>
        <p:grpSpPr>
          <a:xfrm>
            <a:off x="696876" y="1019392"/>
            <a:ext cx="3305013" cy="5105852"/>
            <a:chOff x="8103026" y="785937"/>
            <a:chExt cx="3305013" cy="510585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B4095A-9AE2-4D32-9F8C-3E5CFB74816C}"/>
                </a:ext>
              </a:extLst>
            </p:cNvPr>
            <p:cNvGrpSpPr/>
            <p:nvPr/>
          </p:nvGrpSpPr>
          <p:grpSpPr>
            <a:xfrm>
              <a:off x="8103026" y="785937"/>
              <a:ext cx="3305013" cy="5105852"/>
              <a:chOff x="6523990" y="1049474"/>
              <a:chExt cx="3305013" cy="5105852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046F072-5119-4223-8AAE-AA611CB81318}"/>
                  </a:ext>
                </a:extLst>
              </p:cNvPr>
              <p:cNvGrpSpPr/>
              <p:nvPr/>
            </p:nvGrpSpPr>
            <p:grpSpPr>
              <a:xfrm>
                <a:off x="6523990" y="1049474"/>
                <a:ext cx="3305013" cy="5105852"/>
                <a:chOff x="440959" y="1090755"/>
                <a:chExt cx="3402664" cy="5346956"/>
              </a:xfrm>
              <a:grpFill/>
            </p:grpSpPr>
            <p:sp>
              <p:nvSpPr>
                <p:cNvPr id="61" name="Rounded Rectangle 122">
                  <a:extLst>
                    <a:ext uri="{FF2B5EF4-FFF2-40B4-BE49-F238E27FC236}">
                      <a16:creationId xmlns:a16="http://schemas.microsoft.com/office/drawing/2014/main" id="{0A7FD644-A525-4F68-9DB1-FB993AEC18A8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ECFF938-A04B-4816-B079-664C85E5E83B}"/>
                    </a:ext>
                  </a:extLst>
                </p:cNvPr>
                <p:cNvSpPr/>
                <p:nvPr/>
              </p:nvSpPr>
              <p:spPr>
                <a:xfrm>
                  <a:off x="457200" y="1608400"/>
                  <a:ext cx="3370180" cy="2876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EE5621C-A831-491C-BDE2-3F8F99409EB4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BLIBLI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07C6265-CC1D-4C87-BDD1-00730628458B}"/>
                    </a:ext>
                  </a:extLst>
                </p:cNvPr>
                <p:cNvSpPr txBox="1"/>
                <p:nvPr/>
              </p:nvSpPr>
              <p:spPr>
                <a:xfrm>
                  <a:off x="686431" y="4506310"/>
                  <a:ext cx="1465591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772 Engagement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C6B149A-316A-4F3C-85DF-9143038F6EE2}"/>
                    </a:ext>
                  </a:extLst>
                </p:cNvPr>
                <p:cNvSpPr txBox="1"/>
                <p:nvPr/>
              </p:nvSpPr>
              <p:spPr>
                <a:xfrm>
                  <a:off x="2450327" y="4796455"/>
                  <a:ext cx="1325046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Saturday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14 Nov | 15:00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7EFD357-EA5F-4D8C-83A0-EA070D7FDACE}"/>
                    </a:ext>
                  </a:extLst>
                </p:cNvPr>
                <p:cNvSpPr txBox="1"/>
                <p:nvPr/>
              </p:nvSpPr>
              <p:spPr>
                <a:xfrm>
                  <a:off x="2480868" y="4513163"/>
                  <a:ext cx="900638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Text/Link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5099AD5-5D7B-4C0C-A1C8-0F34544E5599}"/>
                    </a:ext>
                  </a:extLst>
                </p:cNvPr>
                <p:cNvSpPr txBox="1"/>
                <p:nvPr/>
              </p:nvSpPr>
              <p:spPr>
                <a:xfrm>
                  <a:off x="785050" y="5024841"/>
                  <a:ext cx="949092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5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9F353AC-1C43-4E5D-A714-4B490F05F3A2}"/>
                    </a:ext>
                  </a:extLst>
                </p:cNvPr>
                <p:cNvSpPr txBox="1"/>
                <p:nvPr/>
              </p:nvSpPr>
              <p:spPr>
                <a:xfrm>
                  <a:off x="440959" y="5438550"/>
                  <a:ext cx="3402664" cy="9991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400" dirty="0" err="1">
                      <a:solidFill>
                        <a:schemeClr val="bg1"/>
                      </a:solidFill>
                    </a:rPr>
                    <a:t>Informasi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terkait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sepeda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listrik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xiaomi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yang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dapat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melaju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dengan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kecepatan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25 km/jam.</a:t>
                  </a: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C41AC33-8A66-4C68-986B-810E39F0B45B}"/>
                    </a:ext>
                  </a:extLst>
                </p:cNvPr>
                <p:cNvCxnSpPr/>
                <p:nvPr/>
              </p:nvCxnSpPr>
              <p:spPr>
                <a:xfrm>
                  <a:off x="457200" y="5435786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145D132E-E0DF-45F4-B02A-4C421E122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598" y="5087826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AC3BBF0-1A51-4089-A546-DEBD422E83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93352" y="4576666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89D6B1D5-D73E-4B15-B6A1-D9D5CB9EB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87132" y="4841295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040D294-3208-4D49-B94B-C63C4E321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8696" y="4648085"/>
                <a:ext cx="138086" cy="111217"/>
              </a:xfrm>
              <a:prstGeom prst="rect">
                <a:avLst/>
              </a:prstGeom>
              <a:grpFill/>
            </p:spPr>
          </p:pic>
          <p:sp>
            <p:nvSpPr>
              <p:cNvPr id="60" name="Heart 59">
                <a:extLst>
                  <a:ext uri="{FF2B5EF4-FFF2-40B4-BE49-F238E27FC236}">
                    <a16:creationId xmlns:a16="http://schemas.microsoft.com/office/drawing/2014/main" id="{84F1136E-2CA0-4BA9-9C32-CC7121359606}"/>
                  </a:ext>
                </a:extLst>
              </p:cNvPr>
              <p:cNvSpPr/>
              <p:nvPr/>
            </p:nvSpPr>
            <p:spPr>
              <a:xfrm>
                <a:off x="6644526" y="4389692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56" name="Picture 83">
              <a:extLst>
                <a:ext uri="{FF2B5EF4-FFF2-40B4-BE49-F238E27FC236}">
                  <a16:creationId xmlns:a16="http://schemas.microsoft.com/office/drawing/2014/main" id="{2A96069D-3A44-408C-96C2-07D4634A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31087" y="4106712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sp>
        <p:nvSpPr>
          <p:cNvPr id="76" name="TextBox 75"/>
          <p:cNvSpPr txBox="1"/>
          <p:nvPr/>
        </p:nvSpPr>
        <p:spPr>
          <a:xfrm>
            <a:off x="670704" y="6033704"/>
            <a:ext cx="6197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diklik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melihat</a:t>
            </a:r>
            <a:r>
              <a:rPr lang="en-US" sz="1050" dirty="0"/>
              <a:t> </a:t>
            </a:r>
            <a:r>
              <a:rPr lang="en-US" sz="1050" dirty="0" err="1"/>
              <a:t>contoh</a:t>
            </a:r>
            <a:r>
              <a:rPr lang="en-US" sz="1050" dirty="0"/>
              <a:t> </a:t>
            </a:r>
            <a:r>
              <a:rPr lang="en-US" sz="1050" dirty="0" err="1"/>
              <a:t>postingan</a:t>
            </a:r>
            <a:endParaRPr 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D5AA4-A615-414E-8F23-F980222D6954}"/>
              </a:ext>
            </a:extLst>
          </p:cNvPr>
          <p:cNvSpPr txBox="1"/>
          <p:nvPr/>
        </p:nvSpPr>
        <p:spPr>
          <a:xfrm>
            <a:off x="959313" y="4538112"/>
            <a:ext cx="924740" cy="3086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6" b="1" dirty="0">
                <a:solidFill>
                  <a:schemeClr val="bg1"/>
                </a:solidFill>
                <a:cs typeface="Arial" panose="020B0604020202020204" pitchFamily="34" charset="0"/>
              </a:rPr>
              <a:t>Education</a:t>
            </a:r>
            <a:endParaRPr lang="id-ID" sz="1406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FD1934-1935-43B4-A81F-A0219D9209E3}"/>
              </a:ext>
            </a:extLst>
          </p:cNvPr>
          <p:cNvSpPr txBox="1"/>
          <p:nvPr/>
        </p:nvSpPr>
        <p:spPr>
          <a:xfrm>
            <a:off x="4795095" y="4550812"/>
            <a:ext cx="924740" cy="3086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6" b="1" dirty="0">
                <a:solidFill>
                  <a:schemeClr val="bg1"/>
                </a:solidFill>
                <a:cs typeface="Arial" panose="020B0604020202020204" pitchFamily="34" charset="0"/>
              </a:rPr>
              <a:t>Education</a:t>
            </a:r>
            <a:endParaRPr lang="id-ID" sz="1406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B96340-9268-424B-92C2-F66CF124AF38}"/>
              </a:ext>
            </a:extLst>
          </p:cNvPr>
          <p:cNvSpPr txBox="1"/>
          <p:nvPr/>
        </p:nvSpPr>
        <p:spPr>
          <a:xfrm>
            <a:off x="8564174" y="4527554"/>
            <a:ext cx="924740" cy="3086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6" b="1" dirty="0">
                <a:solidFill>
                  <a:schemeClr val="bg1"/>
                </a:solidFill>
                <a:cs typeface="Arial" panose="020B0604020202020204" pitchFamily="34" charset="0"/>
              </a:rPr>
              <a:t>Education</a:t>
            </a:r>
            <a:endParaRPr lang="id-ID" sz="1406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72BF6E68-F933-4A40-978A-77678B293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7181" y="1622094"/>
            <a:ext cx="2524120" cy="2535355"/>
          </a:xfrm>
          <a:prstGeom prst="rect">
            <a:avLst/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F1744691-1B38-4F57-9526-BA3096EA62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0830" y="2003711"/>
            <a:ext cx="2878397" cy="1620431"/>
          </a:xfrm>
          <a:prstGeom prst="rect">
            <a:avLst/>
          </a:prstGeom>
        </p:spPr>
      </p:pic>
      <p:pic>
        <p:nvPicPr>
          <p:cNvPr id="26" name="Picture 25">
            <a:hlinkClick r:id="rId13"/>
            <a:extLst>
              <a:ext uri="{FF2B5EF4-FFF2-40B4-BE49-F238E27FC236}">
                <a16:creationId xmlns:a16="http://schemas.microsoft.com/office/drawing/2014/main" id="{4B28BD9E-9E11-406D-863A-498E148E2F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956" y="2017726"/>
            <a:ext cx="2951534" cy="155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13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POSTINGAN TERPOPULER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ENTERTAINMENT</a:t>
            </a:r>
            <a:endParaRPr lang="id-ID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58" y="451642"/>
            <a:ext cx="451550" cy="451550"/>
          </a:xfrm>
          <a:prstGeom prst="rect">
            <a:avLst/>
          </a:prstGeom>
          <a:ln>
            <a:noFill/>
          </a:ln>
        </p:spPr>
      </p:pic>
      <p:grpSp>
        <p:nvGrpSpPr>
          <p:cNvPr id="16" name="Grup 5">
            <a:extLst>
              <a:ext uri="{FF2B5EF4-FFF2-40B4-BE49-F238E27FC236}">
                <a16:creationId xmlns:a16="http://schemas.microsoft.com/office/drawing/2014/main" id="{48112306-48A6-42BA-8615-0193B46FE575}"/>
              </a:ext>
            </a:extLst>
          </p:cNvPr>
          <p:cNvGrpSpPr/>
          <p:nvPr/>
        </p:nvGrpSpPr>
        <p:grpSpPr>
          <a:xfrm>
            <a:off x="8236396" y="947383"/>
            <a:ext cx="3370180" cy="5097470"/>
            <a:chOff x="823882" y="790128"/>
            <a:chExt cx="3370180" cy="509747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9A91C5-0F0F-4735-B676-B851E3DEC44A}"/>
                </a:ext>
              </a:extLst>
            </p:cNvPr>
            <p:cNvGrpSpPr/>
            <p:nvPr/>
          </p:nvGrpSpPr>
          <p:grpSpPr>
            <a:xfrm>
              <a:off x="823882" y="790128"/>
              <a:ext cx="3370180" cy="5097470"/>
              <a:chOff x="2390979" y="1031916"/>
              <a:chExt cx="3370180" cy="5097470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966B0A2-C831-4010-9D31-BC1BBC0054C5}"/>
                  </a:ext>
                </a:extLst>
              </p:cNvPr>
              <p:cNvGrpSpPr/>
              <p:nvPr/>
            </p:nvGrpSpPr>
            <p:grpSpPr>
              <a:xfrm>
                <a:off x="2390979" y="1031916"/>
                <a:ext cx="3370180" cy="5097470"/>
                <a:chOff x="457200" y="1090755"/>
                <a:chExt cx="3370180" cy="5338179"/>
              </a:xfrm>
              <a:grpFill/>
            </p:grpSpPr>
            <p:sp>
              <p:nvSpPr>
                <p:cNvPr id="21" name="Rounded Rectangle 88">
                  <a:extLst>
                    <a:ext uri="{FF2B5EF4-FFF2-40B4-BE49-F238E27FC236}">
                      <a16:creationId xmlns:a16="http://schemas.microsoft.com/office/drawing/2014/main" id="{B0A9A433-E33B-483F-9DCF-DADD27325C8A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48F9528-FD40-4E19-A81E-3DC7711AF6B2}"/>
                    </a:ext>
                  </a:extLst>
                </p:cNvPr>
                <p:cNvSpPr/>
                <p:nvPr/>
              </p:nvSpPr>
              <p:spPr>
                <a:xfrm>
                  <a:off x="457200" y="1608401"/>
                  <a:ext cx="3370180" cy="2840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3530062-01F4-419C-9F86-BF59D8A6C620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LAZADA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AB71FAF-F336-4127-8E09-B68618325722}"/>
                    </a:ext>
                  </a:extLst>
                </p:cNvPr>
                <p:cNvSpPr txBox="1"/>
                <p:nvPr/>
              </p:nvSpPr>
              <p:spPr>
                <a:xfrm>
                  <a:off x="775985" y="4484804"/>
                  <a:ext cx="1654364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31.461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Engagement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F23E5F1-5FF8-45F1-A700-551FADFC0844}"/>
                    </a:ext>
                  </a:extLst>
                </p:cNvPr>
                <p:cNvSpPr txBox="1"/>
                <p:nvPr/>
              </p:nvSpPr>
              <p:spPr>
                <a:xfrm>
                  <a:off x="2491845" y="4793255"/>
                  <a:ext cx="1287019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Thursday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19 Nov | 16:29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588F86-D19F-43A2-B907-EF0A71E768DC}"/>
                    </a:ext>
                  </a:extLst>
                </p:cNvPr>
                <p:cNvSpPr txBox="1"/>
                <p:nvPr/>
              </p:nvSpPr>
              <p:spPr>
                <a:xfrm>
                  <a:off x="2567299" y="4509963"/>
                  <a:ext cx="642805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Image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51CB738-29F4-4FC1-9A3D-097CF50D3027}"/>
                    </a:ext>
                  </a:extLst>
                </p:cNvPr>
                <p:cNvSpPr txBox="1"/>
                <p:nvPr/>
              </p:nvSpPr>
              <p:spPr>
                <a:xfrm>
                  <a:off x="775985" y="5044928"/>
                  <a:ext cx="1477484" cy="32325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4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A17A70A-C2F1-4B5A-8307-A859911D17F2}"/>
                    </a:ext>
                  </a:extLst>
                </p:cNvPr>
                <p:cNvSpPr txBox="1"/>
                <p:nvPr/>
              </p:nvSpPr>
              <p:spPr>
                <a:xfrm>
                  <a:off x="558944" y="5424041"/>
                  <a:ext cx="3182268" cy="77354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ID" sz="1400" dirty="0" err="1">
                      <a:solidFill>
                        <a:schemeClr val="bg1"/>
                      </a:solidFill>
                    </a:rPr>
                    <a:t>Tebak</a:t>
                  </a:r>
                  <a:r>
                    <a:rPr lang="en-ID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ID" sz="1400" dirty="0" err="1">
                      <a:solidFill>
                        <a:schemeClr val="bg1"/>
                      </a:solidFill>
                    </a:rPr>
                    <a:t>keunggulan</a:t>
                  </a:r>
                  <a:r>
                    <a:rPr lang="en-ID" sz="1400" dirty="0">
                      <a:solidFill>
                        <a:schemeClr val="bg1"/>
                      </a:solidFill>
                    </a:rPr>
                    <a:t> panic </a:t>
                  </a:r>
                  <a:r>
                    <a:rPr lang="en-ID" sz="1400" dirty="0" err="1">
                      <a:solidFill>
                        <a:schemeClr val="bg1"/>
                      </a:solidFill>
                    </a:rPr>
                    <a:t>dari</a:t>
                  </a:r>
                  <a:r>
                    <a:rPr lang="en-ID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ID" sz="1400" dirty="0" err="1">
                      <a:solidFill>
                        <a:schemeClr val="bg1"/>
                      </a:solidFill>
                    </a:rPr>
                    <a:t>susunan</a:t>
                  </a:r>
                  <a:r>
                    <a:rPr lang="en-ID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ID" sz="1400" dirty="0" err="1">
                      <a:solidFill>
                        <a:schemeClr val="bg1"/>
                      </a:solidFill>
                    </a:rPr>
                    <a:t>huruf</a:t>
                  </a:r>
                  <a:r>
                    <a:rPr lang="en-ID" sz="1400" dirty="0">
                      <a:solidFill>
                        <a:schemeClr val="bg1"/>
                      </a:solidFill>
                    </a:rPr>
                    <a:t> yang </a:t>
                  </a:r>
                  <a:r>
                    <a:rPr lang="en-ID" sz="1400" dirty="0" err="1">
                      <a:solidFill>
                        <a:schemeClr val="bg1"/>
                      </a:solidFill>
                    </a:rPr>
                    <a:t>masih</a:t>
                  </a:r>
                  <a:r>
                    <a:rPr lang="en-ID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ID" sz="1400" dirty="0" err="1">
                      <a:solidFill>
                        <a:schemeClr val="bg1"/>
                      </a:solidFill>
                    </a:rPr>
                    <a:t>kosong</a:t>
                  </a:r>
                  <a:r>
                    <a:rPr lang="en-ID" sz="1400" dirty="0">
                      <a:solidFill>
                        <a:schemeClr val="bg1"/>
                      </a:solidFill>
                    </a:rPr>
                    <a:t>.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C01E801-18DE-4182-A1A5-64B1739DA17A}"/>
                    </a:ext>
                  </a:extLst>
                </p:cNvPr>
                <p:cNvCxnSpPr/>
                <p:nvPr/>
              </p:nvCxnSpPr>
              <p:spPr>
                <a:xfrm>
                  <a:off x="457200" y="5425784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25AB5DA-BB43-41DB-B8A6-225F4E5905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5112" y="4858446"/>
                  <a:ext cx="138086" cy="116469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CCBE27E1-FC26-4252-9162-BBB87DE10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598" y="5121920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6A5B57BC-86DE-44AC-AC37-4B5F312D9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9784" y="4573465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0009813D-037E-406F-881B-AA929BBD57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73562" y="4838094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20" name="Heart 19">
                <a:extLst>
                  <a:ext uri="{FF2B5EF4-FFF2-40B4-BE49-F238E27FC236}">
                    <a16:creationId xmlns:a16="http://schemas.microsoft.com/office/drawing/2014/main" id="{CB050607-AA3C-469C-AF2C-65B2959B2470}"/>
                  </a:ext>
                </a:extLst>
              </p:cNvPr>
              <p:cNvSpPr/>
              <p:nvPr/>
            </p:nvSpPr>
            <p:spPr>
              <a:xfrm>
                <a:off x="2562861" y="4358687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8" name="Picture 83">
              <a:extLst>
                <a:ext uri="{FF2B5EF4-FFF2-40B4-BE49-F238E27FC236}">
                  <a16:creationId xmlns:a16="http://schemas.microsoft.com/office/drawing/2014/main" id="{85498156-8054-4C75-99D5-0F78767F0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828" y="4106712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grpSp>
        <p:nvGrpSpPr>
          <p:cNvPr id="35" name="Grup 9">
            <a:extLst>
              <a:ext uri="{FF2B5EF4-FFF2-40B4-BE49-F238E27FC236}">
                <a16:creationId xmlns:a16="http://schemas.microsoft.com/office/drawing/2014/main" id="{78D04DB4-79E9-4003-8A07-28964E396C15}"/>
              </a:ext>
            </a:extLst>
          </p:cNvPr>
          <p:cNvGrpSpPr/>
          <p:nvPr/>
        </p:nvGrpSpPr>
        <p:grpSpPr>
          <a:xfrm>
            <a:off x="706954" y="964941"/>
            <a:ext cx="3289237" cy="5097471"/>
            <a:chOff x="4513065" y="790127"/>
            <a:chExt cx="3289237" cy="50974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A587D5-230E-412E-9D57-B87A158CB469}"/>
                </a:ext>
              </a:extLst>
            </p:cNvPr>
            <p:cNvGrpSpPr/>
            <p:nvPr/>
          </p:nvGrpSpPr>
          <p:grpSpPr>
            <a:xfrm>
              <a:off x="4513065" y="790127"/>
              <a:ext cx="3289237" cy="5097471"/>
              <a:chOff x="6539765" y="1049474"/>
              <a:chExt cx="3289237" cy="5097471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22741B3-2567-414F-A7C0-0C4E5FB1B9B1}"/>
                  </a:ext>
                </a:extLst>
              </p:cNvPr>
              <p:cNvGrpSpPr/>
              <p:nvPr/>
            </p:nvGrpSpPr>
            <p:grpSpPr>
              <a:xfrm>
                <a:off x="6539765" y="1049474"/>
                <a:ext cx="3289237" cy="5097471"/>
                <a:chOff x="457200" y="1090755"/>
                <a:chExt cx="3386422" cy="5338179"/>
              </a:xfrm>
              <a:grpFill/>
            </p:grpSpPr>
            <p:sp>
              <p:nvSpPr>
                <p:cNvPr id="42" name="Rounded Rectangle 122">
                  <a:extLst>
                    <a:ext uri="{FF2B5EF4-FFF2-40B4-BE49-F238E27FC236}">
                      <a16:creationId xmlns:a16="http://schemas.microsoft.com/office/drawing/2014/main" id="{3FAAB210-1DE2-4E68-9C89-DE7C39D91A32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82733DD-E55A-4FFD-BD01-B636EE8AAAB8}"/>
                    </a:ext>
                  </a:extLst>
                </p:cNvPr>
                <p:cNvSpPr/>
                <p:nvPr/>
              </p:nvSpPr>
              <p:spPr>
                <a:xfrm>
                  <a:off x="457200" y="1608400"/>
                  <a:ext cx="3370180" cy="2876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465E214-5C30-45A2-ABEE-66E2FEA0661F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LAZADA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569ECF0-364F-4D3E-B547-05717C604421}"/>
                    </a:ext>
                  </a:extLst>
                </p:cNvPr>
                <p:cNvSpPr txBox="1"/>
                <p:nvPr/>
              </p:nvSpPr>
              <p:spPr>
                <a:xfrm>
                  <a:off x="686431" y="4489511"/>
                  <a:ext cx="1703244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91.658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Engagement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60E8FD5-6123-44C4-804A-7DB22861B329}"/>
                    </a:ext>
                  </a:extLst>
                </p:cNvPr>
                <p:cNvSpPr txBox="1"/>
                <p:nvPr/>
              </p:nvSpPr>
              <p:spPr>
                <a:xfrm>
                  <a:off x="2450328" y="4796455"/>
                  <a:ext cx="1325046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Thursday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19 Nov | 16:04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00D81D9-FC56-4BED-9C7C-D91D78BEBEA5}"/>
                    </a:ext>
                  </a:extLst>
                </p:cNvPr>
                <p:cNvSpPr txBox="1"/>
                <p:nvPr/>
              </p:nvSpPr>
              <p:spPr>
                <a:xfrm>
                  <a:off x="2593278" y="4513163"/>
                  <a:ext cx="661798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Image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92FDD9-6C59-484A-B4A7-78CC6EC3A57B}"/>
                    </a:ext>
                  </a:extLst>
                </p:cNvPr>
                <p:cNvSpPr txBox="1"/>
                <p:nvPr/>
              </p:nvSpPr>
              <p:spPr>
                <a:xfrm>
                  <a:off x="726209" y="5024841"/>
                  <a:ext cx="949092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4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8401AC-338D-46F3-8036-02B40721F0FB}"/>
                    </a:ext>
                  </a:extLst>
                </p:cNvPr>
                <p:cNvSpPr txBox="1"/>
                <p:nvPr/>
              </p:nvSpPr>
              <p:spPr>
                <a:xfrm>
                  <a:off x="545192" y="5438550"/>
                  <a:ext cx="3298430" cy="5479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400" dirty="0" err="1">
                      <a:solidFill>
                        <a:schemeClr val="bg1"/>
                      </a:solidFill>
                    </a:rPr>
                    <a:t>Tebak-tebak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gambar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terkait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gadget.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7C6AD31-31AF-4AC1-A127-1C0FF2535825}"/>
                    </a:ext>
                  </a:extLst>
                </p:cNvPr>
                <p:cNvCxnSpPr/>
                <p:nvPr/>
              </p:nvCxnSpPr>
              <p:spPr>
                <a:xfrm>
                  <a:off x="457200" y="5435786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17D7E0A-300B-42BA-95AA-8EC9B3282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9757" y="5087826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416BB43-E1EB-4084-AC59-E16AEF9FC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5762" y="4576666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3AEE67DC-96FF-4ED1-BB9E-D85608A7F6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87132" y="4841295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0381F25-D46C-4E6D-A1E8-B7E4EC502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1544" y="4648085"/>
                <a:ext cx="138086" cy="111217"/>
              </a:xfrm>
              <a:prstGeom prst="rect">
                <a:avLst/>
              </a:prstGeom>
              <a:grpFill/>
            </p:spPr>
          </p:pic>
          <p:sp>
            <p:nvSpPr>
              <p:cNvPr id="41" name="Heart 40">
                <a:extLst>
                  <a:ext uri="{FF2B5EF4-FFF2-40B4-BE49-F238E27FC236}">
                    <a16:creationId xmlns:a16="http://schemas.microsoft.com/office/drawing/2014/main" id="{63679015-50EF-4E9D-9B2A-0D869B319D98}"/>
                  </a:ext>
                </a:extLst>
              </p:cNvPr>
              <p:cNvSpPr/>
              <p:nvPr/>
            </p:nvSpPr>
            <p:spPr>
              <a:xfrm>
                <a:off x="6644526" y="4389692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7" name="Picture 83">
              <a:extLst>
                <a:ext uri="{FF2B5EF4-FFF2-40B4-BE49-F238E27FC236}">
                  <a16:creationId xmlns:a16="http://schemas.microsoft.com/office/drawing/2014/main" id="{A92382CF-EAEA-4147-86C3-B13E0ED2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84309" y="4121964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grpSp>
        <p:nvGrpSpPr>
          <p:cNvPr id="54" name="Grup 7">
            <a:extLst>
              <a:ext uri="{FF2B5EF4-FFF2-40B4-BE49-F238E27FC236}">
                <a16:creationId xmlns:a16="http://schemas.microsoft.com/office/drawing/2014/main" id="{E263DBB8-F97F-41D0-B065-5A938723CC66}"/>
              </a:ext>
            </a:extLst>
          </p:cNvPr>
          <p:cNvGrpSpPr/>
          <p:nvPr/>
        </p:nvGrpSpPr>
        <p:grpSpPr>
          <a:xfrm>
            <a:off x="4512614" y="947383"/>
            <a:ext cx="3305012" cy="5097471"/>
            <a:chOff x="8103026" y="785937"/>
            <a:chExt cx="3305012" cy="509747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B4095A-9AE2-4D32-9F8C-3E5CFB74816C}"/>
                </a:ext>
              </a:extLst>
            </p:cNvPr>
            <p:cNvGrpSpPr/>
            <p:nvPr/>
          </p:nvGrpSpPr>
          <p:grpSpPr>
            <a:xfrm>
              <a:off x="8103026" y="785937"/>
              <a:ext cx="3305012" cy="5097471"/>
              <a:chOff x="6523990" y="1049474"/>
              <a:chExt cx="3305012" cy="5097471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046F072-5119-4223-8AAE-AA611CB81318}"/>
                  </a:ext>
                </a:extLst>
              </p:cNvPr>
              <p:cNvGrpSpPr/>
              <p:nvPr/>
            </p:nvGrpSpPr>
            <p:grpSpPr>
              <a:xfrm>
                <a:off x="6523990" y="1049474"/>
                <a:ext cx="3305012" cy="5097471"/>
                <a:chOff x="440959" y="1090755"/>
                <a:chExt cx="3402664" cy="5338179"/>
              </a:xfrm>
              <a:grpFill/>
            </p:grpSpPr>
            <p:sp>
              <p:nvSpPr>
                <p:cNvPr id="61" name="Rounded Rectangle 122">
                  <a:extLst>
                    <a:ext uri="{FF2B5EF4-FFF2-40B4-BE49-F238E27FC236}">
                      <a16:creationId xmlns:a16="http://schemas.microsoft.com/office/drawing/2014/main" id="{0A7FD644-A525-4F68-9DB1-FB993AEC18A8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ECFF938-A04B-4816-B079-664C85E5E83B}"/>
                    </a:ext>
                  </a:extLst>
                </p:cNvPr>
                <p:cNvSpPr/>
                <p:nvPr/>
              </p:nvSpPr>
              <p:spPr>
                <a:xfrm>
                  <a:off x="457200" y="1608400"/>
                  <a:ext cx="3370180" cy="2876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EE5621C-A831-491C-BDE2-3F8F99409EB4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LAZADA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07C6265-CC1D-4C87-BDD1-00730628458B}"/>
                    </a:ext>
                  </a:extLst>
                </p:cNvPr>
                <p:cNvSpPr txBox="1"/>
                <p:nvPr/>
              </p:nvSpPr>
              <p:spPr>
                <a:xfrm>
                  <a:off x="686431" y="4506310"/>
                  <a:ext cx="1703245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60.442 Engagement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C6B149A-316A-4F3C-85DF-9143038F6EE2}"/>
                    </a:ext>
                  </a:extLst>
                </p:cNvPr>
                <p:cNvSpPr txBox="1"/>
                <p:nvPr/>
              </p:nvSpPr>
              <p:spPr>
                <a:xfrm>
                  <a:off x="2450326" y="4796455"/>
                  <a:ext cx="1325046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Wednesday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18 Nov | 18:05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7EFD357-EA5F-4D8C-83A0-EA070D7FDACE}"/>
                    </a:ext>
                  </a:extLst>
                </p:cNvPr>
                <p:cNvSpPr txBox="1"/>
                <p:nvPr/>
              </p:nvSpPr>
              <p:spPr>
                <a:xfrm>
                  <a:off x="2593278" y="4513163"/>
                  <a:ext cx="661798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Image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5099AD5-5D7B-4C0C-A1C8-0F34544E5599}"/>
                    </a:ext>
                  </a:extLst>
                </p:cNvPr>
                <p:cNvSpPr txBox="1"/>
                <p:nvPr/>
              </p:nvSpPr>
              <p:spPr>
                <a:xfrm>
                  <a:off x="785050" y="5024841"/>
                  <a:ext cx="949093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4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9F353AC-1C43-4E5D-A714-4B490F05F3A2}"/>
                    </a:ext>
                  </a:extLst>
                </p:cNvPr>
                <p:cNvSpPr txBox="1"/>
                <p:nvPr/>
              </p:nvSpPr>
              <p:spPr>
                <a:xfrm>
                  <a:off x="440959" y="5438550"/>
                  <a:ext cx="3402664" cy="773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400" dirty="0" err="1">
                      <a:solidFill>
                        <a:schemeClr val="bg1"/>
                      </a:solidFill>
                    </a:rPr>
                    <a:t>Tebak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kata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berdasarkan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clue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dari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gambar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yang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ada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.</a:t>
                  </a: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C41AC33-8A66-4C68-986B-810E39F0B45B}"/>
                    </a:ext>
                  </a:extLst>
                </p:cNvPr>
                <p:cNvCxnSpPr/>
                <p:nvPr/>
              </p:nvCxnSpPr>
              <p:spPr>
                <a:xfrm>
                  <a:off x="457200" y="5435786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145D132E-E0DF-45F4-B02A-4C421E122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598" y="5087826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AC3BBF0-1A51-4089-A546-DEBD422E83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5762" y="4576666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89D6B1D5-D73E-4B15-B6A1-D9D5CB9EB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87132" y="4841295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040D294-3208-4D49-B94B-C63C4E321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8696" y="4648085"/>
                <a:ext cx="138086" cy="111217"/>
              </a:xfrm>
              <a:prstGeom prst="rect">
                <a:avLst/>
              </a:prstGeom>
              <a:grpFill/>
            </p:spPr>
          </p:pic>
          <p:sp>
            <p:nvSpPr>
              <p:cNvPr id="60" name="Heart 59">
                <a:extLst>
                  <a:ext uri="{FF2B5EF4-FFF2-40B4-BE49-F238E27FC236}">
                    <a16:creationId xmlns:a16="http://schemas.microsoft.com/office/drawing/2014/main" id="{84F1136E-2CA0-4BA9-9C32-CC7121359606}"/>
                  </a:ext>
                </a:extLst>
              </p:cNvPr>
              <p:cNvSpPr/>
              <p:nvPr/>
            </p:nvSpPr>
            <p:spPr>
              <a:xfrm>
                <a:off x="6644526" y="4389692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56" name="Picture 83">
              <a:extLst>
                <a:ext uri="{FF2B5EF4-FFF2-40B4-BE49-F238E27FC236}">
                  <a16:creationId xmlns:a16="http://schemas.microsoft.com/office/drawing/2014/main" id="{2A96069D-3A44-408C-96C2-07D4634A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31087" y="4106712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sp>
        <p:nvSpPr>
          <p:cNvPr id="76" name="TextBox 75"/>
          <p:cNvSpPr txBox="1"/>
          <p:nvPr/>
        </p:nvSpPr>
        <p:spPr>
          <a:xfrm>
            <a:off x="670704" y="6033704"/>
            <a:ext cx="6197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diklik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melihat</a:t>
            </a:r>
            <a:r>
              <a:rPr lang="en-US" sz="1050" dirty="0"/>
              <a:t> </a:t>
            </a:r>
            <a:r>
              <a:rPr lang="en-US" sz="1050" dirty="0" err="1"/>
              <a:t>contoh</a:t>
            </a:r>
            <a:r>
              <a:rPr lang="en-US" sz="1050" dirty="0"/>
              <a:t> </a:t>
            </a:r>
            <a:r>
              <a:rPr lang="en-US" sz="1050" dirty="0" err="1"/>
              <a:t>postingan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F700B-B86D-4024-8596-CB2C8E4B113D}"/>
              </a:ext>
            </a:extLst>
          </p:cNvPr>
          <p:cNvSpPr txBox="1"/>
          <p:nvPr/>
        </p:nvSpPr>
        <p:spPr>
          <a:xfrm>
            <a:off x="959313" y="4461912"/>
            <a:ext cx="1269065" cy="3086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6" b="1" dirty="0">
                <a:solidFill>
                  <a:schemeClr val="bg1"/>
                </a:solidFill>
                <a:cs typeface="Arial" panose="020B0604020202020204" pitchFamily="34" charset="0"/>
              </a:rPr>
              <a:t>Entertainment</a:t>
            </a:r>
            <a:endParaRPr lang="id-ID" sz="1406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BA4ADDC-AE78-4D08-953C-38A5521BA511}"/>
              </a:ext>
            </a:extLst>
          </p:cNvPr>
          <p:cNvSpPr txBox="1"/>
          <p:nvPr/>
        </p:nvSpPr>
        <p:spPr>
          <a:xfrm>
            <a:off x="4830818" y="4461771"/>
            <a:ext cx="1269065" cy="3086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6" b="1" dirty="0">
                <a:solidFill>
                  <a:schemeClr val="bg1"/>
                </a:solidFill>
                <a:cs typeface="Arial" panose="020B0604020202020204" pitchFamily="34" charset="0"/>
              </a:rPr>
              <a:t>Entertainment</a:t>
            </a:r>
            <a:endParaRPr lang="id-ID" sz="1406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377974-3287-438E-AFA6-E186E04BB4DC}"/>
              </a:ext>
            </a:extLst>
          </p:cNvPr>
          <p:cNvSpPr txBox="1"/>
          <p:nvPr/>
        </p:nvSpPr>
        <p:spPr>
          <a:xfrm>
            <a:off x="8563729" y="4436371"/>
            <a:ext cx="1269065" cy="3086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6" b="1" dirty="0">
                <a:solidFill>
                  <a:schemeClr val="bg1"/>
                </a:solidFill>
                <a:cs typeface="Arial" panose="020B0604020202020204" pitchFamily="34" charset="0"/>
              </a:rPr>
              <a:t>Entertainment</a:t>
            </a:r>
            <a:endParaRPr lang="id-ID" sz="1406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47ADC806-0445-445E-B80F-61E470530D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192" y="1561906"/>
            <a:ext cx="2560983" cy="2553406"/>
          </a:xfrm>
          <a:prstGeom prst="rect">
            <a:avLst/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E80AB30D-4357-410F-9AE5-502E4E2F76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4871" y="1544938"/>
            <a:ext cx="2558060" cy="2569463"/>
          </a:xfrm>
          <a:prstGeom prst="rect">
            <a:avLst/>
          </a:prstGeom>
        </p:spPr>
      </p:pic>
      <p:pic>
        <p:nvPicPr>
          <p:cNvPr id="26" name="Picture 25">
            <a:hlinkClick r:id="rId13"/>
            <a:extLst>
              <a:ext uri="{FF2B5EF4-FFF2-40B4-BE49-F238E27FC236}">
                <a16:creationId xmlns:a16="http://schemas.microsoft.com/office/drawing/2014/main" id="{EE9AF5B3-BF08-4592-B4A7-20A425305C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0946" y="1553634"/>
            <a:ext cx="2536656" cy="25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2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POSTINGAN TERPOPULER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INSPIRATION</a:t>
            </a:r>
            <a:endParaRPr lang="id-ID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10" y="423234"/>
            <a:ext cx="451550" cy="451550"/>
          </a:xfrm>
          <a:prstGeom prst="rect">
            <a:avLst/>
          </a:prstGeom>
          <a:ln>
            <a:noFill/>
          </a:ln>
        </p:spPr>
      </p:pic>
      <p:grpSp>
        <p:nvGrpSpPr>
          <p:cNvPr id="35" name="Grup 9">
            <a:extLst>
              <a:ext uri="{FF2B5EF4-FFF2-40B4-BE49-F238E27FC236}">
                <a16:creationId xmlns:a16="http://schemas.microsoft.com/office/drawing/2014/main" id="{78D04DB4-79E9-4003-8A07-28964E396C15}"/>
              </a:ext>
            </a:extLst>
          </p:cNvPr>
          <p:cNvGrpSpPr/>
          <p:nvPr/>
        </p:nvGrpSpPr>
        <p:grpSpPr>
          <a:xfrm>
            <a:off x="4476725" y="1023582"/>
            <a:ext cx="3289237" cy="5097472"/>
            <a:chOff x="4513065" y="790127"/>
            <a:chExt cx="3289237" cy="509747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A587D5-230E-412E-9D57-B87A158CB469}"/>
                </a:ext>
              </a:extLst>
            </p:cNvPr>
            <p:cNvGrpSpPr/>
            <p:nvPr/>
          </p:nvGrpSpPr>
          <p:grpSpPr>
            <a:xfrm>
              <a:off x="4513065" y="790127"/>
              <a:ext cx="3289237" cy="5097472"/>
              <a:chOff x="6539765" y="1049474"/>
              <a:chExt cx="3289237" cy="5097472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22741B3-2567-414F-A7C0-0C4E5FB1B9B1}"/>
                  </a:ext>
                </a:extLst>
              </p:cNvPr>
              <p:cNvGrpSpPr/>
              <p:nvPr/>
            </p:nvGrpSpPr>
            <p:grpSpPr>
              <a:xfrm>
                <a:off x="6539765" y="1049474"/>
                <a:ext cx="3289237" cy="5097472"/>
                <a:chOff x="457200" y="1090755"/>
                <a:chExt cx="3386422" cy="5338179"/>
              </a:xfrm>
              <a:grpFill/>
            </p:grpSpPr>
            <p:sp>
              <p:nvSpPr>
                <p:cNvPr id="42" name="Rounded Rectangle 122">
                  <a:extLst>
                    <a:ext uri="{FF2B5EF4-FFF2-40B4-BE49-F238E27FC236}">
                      <a16:creationId xmlns:a16="http://schemas.microsoft.com/office/drawing/2014/main" id="{3FAAB210-1DE2-4E68-9C89-DE7C39D91A32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82733DD-E55A-4FFD-BD01-B636EE8AAAB8}"/>
                    </a:ext>
                  </a:extLst>
                </p:cNvPr>
                <p:cNvSpPr/>
                <p:nvPr/>
              </p:nvSpPr>
              <p:spPr>
                <a:xfrm>
                  <a:off x="457200" y="1608400"/>
                  <a:ext cx="3370180" cy="2876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465E214-5C30-45A2-ABEE-66E2FEA0661F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TOKOPEDIA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569ECF0-364F-4D3E-B547-05717C604421}"/>
                    </a:ext>
                  </a:extLst>
                </p:cNvPr>
                <p:cNvSpPr txBox="1"/>
                <p:nvPr/>
              </p:nvSpPr>
              <p:spPr>
                <a:xfrm>
                  <a:off x="686431" y="4516110"/>
                  <a:ext cx="1465591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161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Engagement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60E8FD5-6123-44C4-804A-7DB22861B329}"/>
                    </a:ext>
                  </a:extLst>
                </p:cNvPr>
                <p:cNvSpPr txBox="1"/>
                <p:nvPr/>
              </p:nvSpPr>
              <p:spPr>
                <a:xfrm>
                  <a:off x="2450328" y="4796455"/>
                  <a:ext cx="1325046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Monday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16 Nov | 15:00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00D81D9-FC56-4BED-9C7C-D91D78BEBEA5}"/>
                    </a:ext>
                  </a:extLst>
                </p:cNvPr>
                <p:cNvSpPr txBox="1"/>
                <p:nvPr/>
              </p:nvSpPr>
              <p:spPr>
                <a:xfrm>
                  <a:off x="2480868" y="4513163"/>
                  <a:ext cx="900638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Text/Link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92FDD9-6C59-484A-B4A7-78CC6EC3A57B}"/>
                    </a:ext>
                  </a:extLst>
                </p:cNvPr>
                <p:cNvSpPr txBox="1"/>
                <p:nvPr/>
              </p:nvSpPr>
              <p:spPr>
                <a:xfrm>
                  <a:off x="726209" y="5024841"/>
                  <a:ext cx="949092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8401AC-338D-46F3-8036-02B40721F0FB}"/>
                    </a:ext>
                  </a:extLst>
                </p:cNvPr>
                <p:cNvSpPr txBox="1"/>
                <p:nvPr/>
              </p:nvSpPr>
              <p:spPr>
                <a:xfrm>
                  <a:off x="545192" y="5438549"/>
                  <a:ext cx="3298430" cy="725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300" dirty="0" err="1">
                      <a:solidFill>
                        <a:schemeClr val="bg1"/>
                      </a:solidFill>
                    </a:rPr>
                    <a:t>Cerita</a:t>
                  </a:r>
                  <a:r>
                    <a:rPr lang="en-US" sz="13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300" dirty="0" err="1">
                      <a:solidFill>
                        <a:schemeClr val="bg1"/>
                      </a:solidFill>
                    </a:rPr>
                    <a:t>pengalaman</a:t>
                  </a:r>
                  <a:r>
                    <a:rPr lang="en-US" sz="13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300" dirty="0" err="1">
                      <a:solidFill>
                        <a:schemeClr val="bg1"/>
                      </a:solidFill>
                    </a:rPr>
                    <a:t>bekerja</a:t>
                  </a:r>
                  <a:r>
                    <a:rPr lang="en-US" sz="1300" dirty="0">
                      <a:solidFill>
                        <a:schemeClr val="bg1"/>
                      </a:solidFill>
                    </a:rPr>
                    <a:t> yang </a:t>
                  </a:r>
                  <a:r>
                    <a:rPr lang="en-US" sz="1300" dirty="0" err="1">
                      <a:solidFill>
                        <a:schemeClr val="bg1"/>
                      </a:solidFill>
                    </a:rPr>
                    <a:t>menarik</a:t>
                  </a:r>
                  <a:r>
                    <a:rPr lang="en-US" sz="1300" dirty="0">
                      <a:solidFill>
                        <a:schemeClr val="bg1"/>
                      </a:solidFill>
                    </a:rPr>
                    <a:t> di para </a:t>
                  </a:r>
                  <a:r>
                    <a:rPr lang="en-US" sz="1300" dirty="0" err="1">
                      <a:solidFill>
                        <a:schemeClr val="bg1"/>
                      </a:solidFill>
                    </a:rPr>
                    <a:t>Nakama</a:t>
                  </a:r>
                  <a:r>
                    <a:rPr lang="en-US" sz="1300" dirty="0">
                      <a:solidFill>
                        <a:schemeClr val="bg1"/>
                      </a:solidFill>
                    </a:rPr>
                    <a:t> Tokopedia.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7C6AD31-31AF-4AC1-A127-1C0FF2535825}"/>
                    </a:ext>
                  </a:extLst>
                </p:cNvPr>
                <p:cNvCxnSpPr/>
                <p:nvPr/>
              </p:nvCxnSpPr>
              <p:spPr>
                <a:xfrm>
                  <a:off x="457200" y="5435786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17D7E0A-300B-42BA-95AA-8EC9B3282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757" y="5087826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416BB43-E1EB-4084-AC59-E16AEF9FC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93352" y="4576666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3AEE67DC-96FF-4ED1-BB9E-D85608A7F6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87132" y="4841295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0381F25-D46C-4E6D-A1E8-B7E4EC502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31544" y="4648085"/>
                <a:ext cx="138086" cy="111217"/>
              </a:xfrm>
              <a:prstGeom prst="rect">
                <a:avLst/>
              </a:prstGeom>
              <a:grpFill/>
            </p:spPr>
          </p:pic>
          <p:sp>
            <p:nvSpPr>
              <p:cNvPr id="41" name="Heart 40">
                <a:extLst>
                  <a:ext uri="{FF2B5EF4-FFF2-40B4-BE49-F238E27FC236}">
                    <a16:creationId xmlns:a16="http://schemas.microsoft.com/office/drawing/2014/main" id="{63679015-50EF-4E9D-9B2A-0D869B319D98}"/>
                  </a:ext>
                </a:extLst>
              </p:cNvPr>
              <p:cNvSpPr/>
              <p:nvPr/>
            </p:nvSpPr>
            <p:spPr>
              <a:xfrm>
                <a:off x="6644526" y="4389692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7" name="Picture 83">
              <a:extLst>
                <a:ext uri="{FF2B5EF4-FFF2-40B4-BE49-F238E27FC236}">
                  <a16:creationId xmlns:a16="http://schemas.microsoft.com/office/drawing/2014/main" id="{A92382CF-EAEA-4147-86C3-B13E0ED2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84309" y="4121964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sp>
        <p:nvSpPr>
          <p:cNvPr id="76" name="TextBox 75"/>
          <p:cNvSpPr txBox="1"/>
          <p:nvPr/>
        </p:nvSpPr>
        <p:spPr>
          <a:xfrm>
            <a:off x="670704" y="6033704"/>
            <a:ext cx="6197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diklik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melihat</a:t>
            </a:r>
            <a:r>
              <a:rPr lang="en-US" sz="1050" dirty="0"/>
              <a:t> </a:t>
            </a:r>
            <a:r>
              <a:rPr lang="en-US" sz="1050" dirty="0" err="1"/>
              <a:t>contoh</a:t>
            </a:r>
            <a:r>
              <a:rPr lang="en-US" sz="1050" dirty="0"/>
              <a:t> </a:t>
            </a:r>
            <a:r>
              <a:rPr lang="en-US" sz="1050" dirty="0" err="1"/>
              <a:t>postingan</a:t>
            </a:r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85A3E0-7BBF-4AC0-82D6-BF5CF443DAEB}"/>
              </a:ext>
            </a:extLst>
          </p:cNvPr>
          <p:cNvSpPr txBox="1"/>
          <p:nvPr/>
        </p:nvSpPr>
        <p:spPr>
          <a:xfrm>
            <a:off x="4731211" y="4538901"/>
            <a:ext cx="990143" cy="3086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6" b="1" dirty="0">
                <a:solidFill>
                  <a:schemeClr val="bg1"/>
                </a:solidFill>
                <a:cs typeface="Arial" panose="020B0604020202020204" pitchFamily="34" charset="0"/>
              </a:rPr>
              <a:t>Inspiration</a:t>
            </a:r>
            <a:endParaRPr lang="id-ID" sz="1406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1F416D59-1766-4426-B35F-830515D60F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7166" y="2029155"/>
            <a:ext cx="3065726" cy="16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POSTINGAN TERPOPULER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PROMOTION</a:t>
            </a:r>
            <a:endParaRPr lang="id-ID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411" y="442168"/>
            <a:ext cx="451550" cy="451550"/>
          </a:xfrm>
          <a:prstGeom prst="rect">
            <a:avLst/>
          </a:prstGeom>
          <a:ln>
            <a:noFill/>
          </a:ln>
        </p:spPr>
      </p:pic>
      <p:grpSp>
        <p:nvGrpSpPr>
          <p:cNvPr id="16" name="Grup 5">
            <a:extLst>
              <a:ext uri="{FF2B5EF4-FFF2-40B4-BE49-F238E27FC236}">
                <a16:creationId xmlns:a16="http://schemas.microsoft.com/office/drawing/2014/main" id="{48112306-48A6-42BA-8615-0193B46FE575}"/>
              </a:ext>
            </a:extLst>
          </p:cNvPr>
          <p:cNvGrpSpPr/>
          <p:nvPr/>
        </p:nvGrpSpPr>
        <p:grpSpPr>
          <a:xfrm>
            <a:off x="8198296" y="934683"/>
            <a:ext cx="3370180" cy="5097470"/>
            <a:chOff x="823882" y="790128"/>
            <a:chExt cx="3370180" cy="509747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9A91C5-0F0F-4735-B676-B851E3DEC44A}"/>
                </a:ext>
              </a:extLst>
            </p:cNvPr>
            <p:cNvGrpSpPr/>
            <p:nvPr/>
          </p:nvGrpSpPr>
          <p:grpSpPr>
            <a:xfrm>
              <a:off x="823882" y="790128"/>
              <a:ext cx="3370180" cy="5097470"/>
              <a:chOff x="2390979" y="1031916"/>
              <a:chExt cx="3370180" cy="5097470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966B0A2-C831-4010-9D31-BC1BBC0054C5}"/>
                  </a:ext>
                </a:extLst>
              </p:cNvPr>
              <p:cNvGrpSpPr/>
              <p:nvPr/>
            </p:nvGrpSpPr>
            <p:grpSpPr>
              <a:xfrm>
                <a:off x="2390979" y="1031916"/>
                <a:ext cx="3370180" cy="5097470"/>
                <a:chOff x="457200" y="1090755"/>
                <a:chExt cx="3370180" cy="5338179"/>
              </a:xfrm>
              <a:grpFill/>
            </p:grpSpPr>
            <p:sp>
              <p:nvSpPr>
                <p:cNvPr id="21" name="Rounded Rectangle 88">
                  <a:extLst>
                    <a:ext uri="{FF2B5EF4-FFF2-40B4-BE49-F238E27FC236}">
                      <a16:creationId xmlns:a16="http://schemas.microsoft.com/office/drawing/2014/main" id="{B0A9A433-E33B-483F-9DCF-DADD27325C8A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48F9528-FD40-4E19-A81E-3DC7711AF6B2}"/>
                    </a:ext>
                  </a:extLst>
                </p:cNvPr>
                <p:cNvSpPr/>
                <p:nvPr/>
              </p:nvSpPr>
              <p:spPr>
                <a:xfrm>
                  <a:off x="457200" y="1608401"/>
                  <a:ext cx="3370180" cy="2840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3530062-01F4-419C-9F86-BF59D8A6C620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LAZADA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AB71FAF-F336-4127-8E09-B68618325722}"/>
                    </a:ext>
                  </a:extLst>
                </p:cNvPr>
                <p:cNvSpPr txBox="1"/>
                <p:nvPr/>
              </p:nvSpPr>
              <p:spPr>
                <a:xfrm>
                  <a:off x="775985" y="4484804"/>
                  <a:ext cx="1654364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37.946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Engagement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F23E5F1-5FF8-45F1-A700-551FADFC0844}"/>
                    </a:ext>
                  </a:extLst>
                </p:cNvPr>
                <p:cNvSpPr txBox="1"/>
                <p:nvPr/>
              </p:nvSpPr>
              <p:spPr>
                <a:xfrm>
                  <a:off x="2491845" y="4793255"/>
                  <a:ext cx="1287019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 Thursday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19 Nov | 17:19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588F86-D19F-43A2-B907-EF0A71E768DC}"/>
                    </a:ext>
                  </a:extLst>
                </p:cNvPr>
                <p:cNvSpPr txBox="1"/>
                <p:nvPr/>
              </p:nvSpPr>
              <p:spPr>
                <a:xfrm>
                  <a:off x="2567299" y="4509963"/>
                  <a:ext cx="642805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Image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51CB738-29F4-4FC1-9A3D-097CF50D3027}"/>
                    </a:ext>
                  </a:extLst>
                </p:cNvPr>
                <p:cNvSpPr txBox="1"/>
                <p:nvPr/>
              </p:nvSpPr>
              <p:spPr>
                <a:xfrm>
                  <a:off x="775985" y="5044928"/>
                  <a:ext cx="921855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4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A17A70A-C2F1-4B5A-8307-A859911D17F2}"/>
                    </a:ext>
                  </a:extLst>
                </p:cNvPr>
                <p:cNvSpPr txBox="1"/>
                <p:nvPr/>
              </p:nvSpPr>
              <p:spPr>
                <a:xfrm>
                  <a:off x="558944" y="5424041"/>
                  <a:ext cx="3182268" cy="77354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@makeoverid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sedang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mengadakan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promotion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dengan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diskon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hingga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50%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C01E801-18DE-4182-A1A5-64B1739DA17A}"/>
                    </a:ext>
                  </a:extLst>
                </p:cNvPr>
                <p:cNvCxnSpPr/>
                <p:nvPr/>
              </p:nvCxnSpPr>
              <p:spPr>
                <a:xfrm>
                  <a:off x="457200" y="5425784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25AB5DA-BB43-41DB-B8A6-225F4E5905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5112" y="4858446"/>
                  <a:ext cx="138086" cy="116469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CCBE27E1-FC26-4252-9162-BBB87DE10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598" y="5121920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6A5B57BC-86DE-44AC-AC37-4B5F312D9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9784" y="4573465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0009813D-037E-406F-881B-AA929BBD57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73562" y="4838094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20" name="Heart 19">
                <a:extLst>
                  <a:ext uri="{FF2B5EF4-FFF2-40B4-BE49-F238E27FC236}">
                    <a16:creationId xmlns:a16="http://schemas.microsoft.com/office/drawing/2014/main" id="{CB050607-AA3C-469C-AF2C-65B2959B2470}"/>
                  </a:ext>
                </a:extLst>
              </p:cNvPr>
              <p:cNvSpPr/>
              <p:nvPr/>
            </p:nvSpPr>
            <p:spPr>
              <a:xfrm>
                <a:off x="2562861" y="4358687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8" name="Picture 83">
              <a:extLst>
                <a:ext uri="{FF2B5EF4-FFF2-40B4-BE49-F238E27FC236}">
                  <a16:creationId xmlns:a16="http://schemas.microsoft.com/office/drawing/2014/main" id="{85498156-8054-4C75-99D5-0F78767F0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828" y="4106712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grpSp>
        <p:nvGrpSpPr>
          <p:cNvPr id="35" name="Grup 9">
            <a:extLst>
              <a:ext uri="{FF2B5EF4-FFF2-40B4-BE49-F238E27FC236}">
                <a16:creationId xmlns:a16="http://schemas.microsoft.com/office/drawing/2014/main" id="{78D04DB4-79E9-4003-8A07-28964E396C15}"/>
              </a:ext>
            </a:extLst>
          </p:cNvPr>
          <p:cNvGrpSpPr/>
          <p:nvPr/>
        </p:nvGrpSpPr>
        <p:grpSpPr>
          <a:xfrm>
            <a:off x="4476725" y="934682"/>
            <a:ext cx="3289236" cy="5097471"/>
            <a:chOff x="4513065" y="790127"/>
            <a:chExt cx="3289236" cy="50974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A587D5-230E-412E-9D57-B87A158CB469}"/>
                </a:ext>
              </a:extLst>
            </p:cNvPr>
            <p:cNvGrpSpPr/>
            <p:nvPr/>
          </p:nvGrpSpPr>
          <p:grpSpPr>
            <a:xfrm>
              <a:off x="4513065" y="790127"/>
              <a:ext cx="3289236" cy="5097471"/>
              <a:chOff x="6539765" y="1049474"/>
              <a:chExt cx="3289236" cy="5097471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22741B3-2567-414F-A7C0-0C4E5FB1B9B1}"/>
                  </a:ext>
                </a:extLst>
              </p:cNvPr>
              <p:cNvGrpSpPr/>
              <p:nvPr/>
            </p:nvGrpSpPr>
            <p:grpSpPr>
              <a:xfrm>
                <a:off x="6539765" y="1049474"/>
                <a:ext cx="3289236" cy="5097471"/>
                <a:chOff x="457200" y="1090755"/>
                <a:chExt cx="3386422" cy="5338179"/>
              </a:xfrm>
              <a:grpFill/>
            </p:grpSpPr>
            <p:sp>
              <p:nvSpPr>
                <p:cNvPr id="42" name="Rounded Rectangle 122">
                  <a:extLst>
                    <a:ext uri="{FF2B5EF4-FFF2-40B4-BE49-F238E27FC236}">
                      <a16:creationId xmlns:a16="http://schemas.microsoft.com/office/drawing/2014/main" id="{3FAAB210-1DE2-4E68-9C89-DE7C39D91A32}"/>
                    </a:ext>
                  </a:extLst>
                </p:cNvPr>
                <p:cNvSpPr/>
                <p:nvPr/>
              </p:nvSpPr>
              <p:spPr>
                <a:xfrm>
                  <a:off x="457200" y="1090755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82733DD-E55A-4FFD-BD01-B636EE8AAAB8}"/>
                    </a:ext>
                  </a:extLst>
                </p:cNvPr>
                <p:cNvSpPr/>
                <p:nvPr/>
              </p:nvSpPr>
              <p:spPr>
                <a:xfrm>
                  <a:off x="457200" y="1608400"/>
                  <a:ext cx="3370180" cy="2876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465E214-5C30-45A2-ABEE-66E2FEA0661F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LAZADA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569ECF0-364F-4D3E-B547-05717C604421}"/>
                    </a:ext>
                  </a:extLst>
                </p:cNvPr>
                <p:cNvSpPr txBox="1"/>
                <p:nvPr/>
              </p:nvSpPr>
              <p:spPr>
                <a:xfrm>
                  <a:off x="686431" y="4489511"/>
                  <a:ext cx="1703245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52.534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Engagement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60E8FD5-6123-44C4-804A-7DB22861B329}"/>
                    </a:ext>
                  </a:extLst>
                </p:cNvPr>
                <p:cNvSpPr txBox="1"/>
                <p:nvPr/>
              </p:nvSpPr>
              <p:spPr>
                <a:xfrm>
                  <a:off x="2478430" y="4796455"/>
                  <a:ext cx="1325046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Monday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19 Nov | 21:36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00D81D9-FC56-4BED-9C7C-D91D78BEBEA5}"/>
                    </a:ext>
                  </a:extLst>
                </p:cNvPr>
                <p:cNvSpPr txBox="1"/>
                <p:nvPr/>
              </p:nvSpPr>
              <p:spPr>
                <a:xfrm>
                  <a:off x="2480868" y="4513163"/>
                  <a:ext cx="661798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Image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92FDD9-6C59-484A-B4A7-78CC6EC3A57B}"/>
                    </a:ext>
                  </a:extLst>
                </p:cNvPr>
                <p:cNvSpPr txBox="1"/>
                <p:nvPr/>
              </p:nvSpPr>
              <p:spPr>
                <a:xfrm>
                  <a:off x="726209" y="5024841"/>
                  <a:ext cx="949093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3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D8401AC-338D-46F3-8036-02B40721F0FB}"/>
                    </a:ext>
                  </a:extLst>
                </p:cNvPr>
                <p:cNvSpPr txBox="1"/>
                <p:nvPr/>
              </p:nvSpPr>
              <p:spPr>
                <a:xfrm>
                  <a:off x="545192" y="5438550"/>
                  <a:ext cx="3298430" cy="773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400" dirty="0" err="1">
                      <a:solidFill>
                        <a:schemeClr val="bg1"/>
                      </a:solidFill>
                    </a:rPr>
                    <a:t>Mimin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sedang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membagikan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voucher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diskon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sebesar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50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7C6AD31-31AF-4AC1-A127-1C0FF2535825}"/>
                    </a:ext>
                  </a:extLst>
                </p:cNvPr>
                <p:cNvCxnSpPr/>
                <p:nvPr/>
              </p:nvCxnSpPr>
              <p:spPr>
                <a:xfrm>
                  <a:off x="457200" y="5435786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17D7E0A-300B-42BA-95AA-8EC9B3282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9757" y="5087826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416BB43-E1EB-4084-AC59-E16AEF9FC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93352" y="4576666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3AEE67DC-96FF-4ED1-BB9E-D85608A7F6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87132" y="4841295"/>
                  <a:ext cx="201795" cy="20536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0381F25-D46C-4E6D-A1E8-B7E4EC502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1544" y="4648085"/>
                <a:ext cx="138086" cy="111217"/>
              </a:xfrm>
              <a:prstGeom prst="rect">
                <a:avLst/>
              </a:prstGeom>
              <a:grpFill/>
            </p:spPr>
          </p:pic>
          <p:sp>
            <p:nvSpPr>
              <p:cNvPr id="41" name="Heart 40">
                <a:extLst>
                  <a:ext uri="{FF2B5EF4-FFF2-40B4-BE49-F238E27FC236}">
                    <a16:creationId xmlns:a16="http://schemas.microsoft.com/office/drawing/2014/main" id="{63679015-50EF-4E9D-9B2A-0D869B319D98}"/>
                  </a:ext>
                </a:extLst>
              </p:cNvPr>
              <p:cNvSpPr/>
              <p:nvPr/>
            </p:nvSpPr>
            <p:spPr>
              <a:xfrm>
                <a:off x="6644526" y="4389692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7" name="Picture 83">
              <a:extLst>
                <a:ext uri="{FF2B5EF4-FFF2-40B4-BE49-F238E27FC236}">
                  <a16:creationId xmlns:a16="http://schemas.microsoft.com/office/drawing/2014/main" id="{A92382CF-EAEA-4147-86C3-B13E0ED2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84309" y="4121964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grpSp>
        <p:nvGrpSpPr>
          <p:cNvPr id="54" name="Grup 7">
            <a:extLst>
              <a:ext uri="{FF2B5EF4-FFF2-40B4-BE49-F238E27FC236}">
                <a16:creationId xmlns:a16="http://schemas.microsoft.com/office/drawing/2014/main" id="{E263DBB8-F97F-41D0-B065-5A938723CC66}"/>
              </a:ext>
            </a:extLst>
          </p:cNvPr>
          <p:cNvGrpSpPr/>
          <p:nvPr/>
        </p:nvGrpSpPr>
        <p:grpSpPr>
          <a:xfrm>
            <a:off x="696876" y="917185"/>
            <a:ext cx="8843580" cy="5097471"/>
            <a:chOff x="8103026" y="772630"/>
            <a:chExt cx="8843580" cy="509747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B4095A-9AE2-4D32-9F8C-3E5CFB74816C}"/>
                </a:ext>
              </a:extLst>
            </p:cNvPr>
            <p:cNvGrpSpPr/>
            <p:nvPr/>
          </p:nvGrpSpPr>
          <p:grpSpPr>
            <a:xfrm>
              <a:off x="8103026" y="772630"/>
              <a:ext cx="8843580" cy="5097471"/>
              <a:chOff x="6523990" y="1036167"/>
              <a:chExt cx="8843580" cy="5097471"/>
            </a:xfrm>
            <a:solidFill>
              <a:schemeClr val="accent5">
                <a:lumMod val="75000"/>
              </a:schemeClr>
            </a:solidFill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046F072-5119-4223-8AAE-AA611CB81318}"/>
                  </a:ext>
                </a:extLst>
              </p:cNvPr>
              <p:cNvGrpSpPr/>
              <p:nvPr/>
            </p:nvGrpSpPr>
            <p:grpSpPr>
              <a:xfrm>
                <a:off x="6523990" y="1036167"/>
                <a:ext cx="8843580" cy="5097471"/>
                <a:chOff x="440959" y="1076820"/>
                <a:chExt cx="9104878" cy="5338179"/>
              </a:xfrm>
              <a:grpFill/>
            </p:grpSpPr>
            <p:sp>
              <p:nvSpPr>
                <p:cNvPr id="61" name="Rounded Rectangle 122">
                  <a:extLst>
                    <a:ext uri="{FF2B5EF4-FFF2-40B4-BE49-F238E27FC236}">
                      <a16:creationId xmlns:a16="http://schemas.microsoft.com/office/drawing/2014/main" id="{0A7FD644-A525-4F68-9DB1-FB993AEC18A8}"/>
                    </a:ext>
                  </a:extLst>
                </p:cNvPr>
                <p:cNvSpPr/>
                <p:nvPr/>
              </p:nvSpPr>
              <p:spPr>
                <a:xfrm>
                  <a:off x="473443" y="1076820"/>
                  <a:ext cx="3370180" cy="5338179"/>
                </a:xfrm>
                <a:prstGeom prst="roundRect">
                  <a:avLst>
                    <a:gd name="adj" fmla="val 380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ECFF938-A04B-4816-B079-664C85E5E83B}"/>
                    </a:ext>
                  </a:extLst>
                </p:cNvPr>
                <p:cNvSpPr/>
                <p:nvPr/>
              </p:nvSpPr>
              <p:spPr>
                <a:xfrm>
                  <a:off x="457200" y="1608400"/>
                  <a:ext cx="3370180" cy="2876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EE5621C-A831-491C-BDE2-3F8F99409EB4}"/>
                    </a:ext>
                  </a:extLst>
                </p:cNvPr>
                <p:cNvSpPr txBox="1"/>
                <p:nvPr/>
              </p:nvSpPr>
              <p:spPr>
                <a:xfrm>
                  <a:off x="1025917" y="1109142"/>
                  <a:ext cx="2250831" cy="4834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LAZADA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07C6265-CC1D-4C87-BDD1-00730628458B}"/>
                    </a:ext>
                  </a:extLst>
                </p:cNvPr>
                <p:cNvSpPr txBox="1"/>
                <p:nvPr/>
              </p:nvSpPr>
              <p:spPr>
                <a:xfrm>
                  <a:off x="686431" y="4506310"/>
                  <a:ext cx="1797315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104.461 Engagement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C6B149A-316A-4F3C-85DF-9143038F6EE2}"/>
                    </a:ext>
                  </a:extLst>
                </p:cNvPr>
                <p:cNvSpPr txBox="1"/>
                <p:nvPr/>
              </p:nvSpPr>
              <p:spPr>
                <a:xfrm>
                  <a:off x="2457459" y="4796455"/>
                  <a:ext cx="1325046" cy="549808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Monday</a:t>
                  </a:r>
                </a:p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16 Nov | 21:41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7EFD357-EA5F-4D8C-83A0-EA070D7FDACE}"/>
                    </a:ext>
                  </a:extLst>
                </p:cNvPr>
                <p:cNvSpPr txBox="1"/>
                <p:nvPr/>
              </p:nvSpPr>
              <p:spPr>
                <a:xfrm>
                  <a:off x="2600410" y="4513163"/>
                  <a:ext cx="661798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Image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5099AD5-5D7B-4C0C-A1C8-0F34544E5599}"/>
                    </a:ext>
                  </a:extLst>
                </p:cNvPr>
                <p:cNvSpPr txBox="1"/>
                <p:nvPr/>
              </p:nvSpPr>
              <p:spPr>
                <a:xfrm>
                  <a:off x="785050" y="5024841"/>
                  <a:ext cx="949093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4 </a:t>
                  </a:r>
                  <a:r>
                    <a:rPr lang="id-ID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Hashtag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9F353AC-1C43-4E5D-A714-4B490F05F3A2}"/>
                    </a:ext>
                  </a:extLst>
                </p:cNvPr>
                <p:cNvSpPr txBox="1"/>
                <p:nvPr/>
              </p:nvSpPr>
              <p:spPr>
                <a:xfrm>
                  <a:off x="440959" y="5438550"/>
                  <a:ext cx="3402664" cy="7735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Description:</a:t>
                  </a:r>
                </a:p>
                <a:p>
                  <a:r>
                    <a:rPr lang="en-US" sz="1400" dirty="0" err="1">
                      <a:solidFill>
                        <a:schemeClr val="bg1"/>
                      </a:solidFill>
                    </a:rPr>
                    <a:t>L’oreal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sedang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mengadakan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promo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produk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dengan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harga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diskon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bg1"/>
                      </a:solidFill>
                    </a:rPr>
                    <a:t>sebesar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50%.</a:t>
                  </a:r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C41AC33-8A66-4C68-986B-810E39F0B45B}"/>
                    </a:ext>
                  </a:extLst>
                </p:cNvPr>
                <p:cNvCxnSpPr/>
                <p:nvPr/>
              </p:nvCxnSpPr>
              <p:spPr>
                <a:xfrm>
                  <a:off x="457200" y="5435786"/>
                  <a:ext cx="337018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145D132E-E0DF-45F4-B02A-4C421E122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598" y="5087826"/>
                  <a:ext cx="155659" cy="16563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AC3BBF0-1A51-4089-A546-DEBD422E83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12895" y="4576666"/>
                  <a:ext cx="203474" cy="1816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89D6B1D5-D73E-4B15-B6A1-D9D5CB9EB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0469" y="4841295"/>
                  <a:ext cx="201795" cy="205360"/>
                </a:xfrm>
                <a:prstGeom prst="rect">
                  <a:avLst/>
                </a:prstGeom>
                <a:grpFill/>
              </p:spPr>
            </p:pic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198219B-3C52-4782-BB53-62D13C8B235D}"/>
                    </a:ext>
                  </a:extLst>
                </p:cNvPr>
                <p:cNvSpPr txBox="1"/>
                <p:nvPr/>
              </p:nvSpPr>
              <p:spPr>
                <a:xfrm>
                  <a:off x="777579" y="4774045"/>
                  <a:ext cx="1009760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Promotion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B69E03A-FF41-4C1B-A86D-84D82A508A80}"/>
                    </a:ext>
                  </a:extLst>
                </p:cNvPr>
                <p:cNvSpPr txBox="1"/>
                <p:nvPr/>
              </p:nvSpPr>
              <p:spPr>
                <a:xfrm>
                  <a:off x="8536077" y="4760734"/>
                  <a:ext cx="1009760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Promotion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02C7CD2-2C4A-4A48-9BB4-375C6F3F4CA3}"/>
                    </a:ext>
                  </a:extLst>
                </p:cNvPr>
                <p:cNvSpPr txBox="1"/>
                <p:nvPr/>
              </p:nvSpPr>
              <p:spPr>
                <a:xfrm>
                  <a:off x="4620413" y="4760734"/>
                  <a:ext cx="1009760" cy="3232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6" b="1" dirty="0">
                      <a:solidFill>
                        <a:schemeClr val="bg1"/>
                      </a:solidFill>
                      <a:cs typeface="Arial" panose="020B0604020202020204" pitchFamily="34" charset="0"/>
                    </a:rPr>
                    <a:t>Promotion</a:t>
                  </a:r>
                  <a:endPara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040D294-3208-4D49-B94B-C63C4E321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8696" y="4648085"/>
                <a:ext cx="138086" cy="111217"/>
              </a:xfrm>
              <a:prstGeom prst="rect">
                <a:avLst/>
              </a:prstGeom>
              <a:grpFill/>
            </p:spPr>
          </p:pic>
          <p:sp>
            <p:nvSpPr>
              <p:cNvPr id="60" name="Heart 59">
                <a:extLst>
                  <a:ext uri="{FF2B5EF4-FFF2-40B4-BE49-F238E27FC236}">
                    <a16:creationId xmlns:a16="http://schemas.microsoft.com/office/drawing/2014/main" id="{84F1136E-2CA0-4BA9-9C32-CC7121359606}"/>
                  </a:ext>
                </a:extLst>
              </p:cNvPr>
              <p:cNvSpPr/>
              <p:nvPr/>
            </p:nvSpPr>
            <p:spPr>
              <a:xfrm>
                <a:off x="6644526" y="4389692"/>
                <a:ext cx="155660" cy="154536"/>
              </a:xfrm>
              <a:prstGeom prst="hear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56" name="Picture 83">
              <a:extLst>
                <a:ext uri="{FF2B5EF4-FFF2-40B4-BE49-F238E27FC236}">
                  <a16:creationId xmlns:a16="http://schemas.microsoft.com/office/drawing/2014/main" id="{2A96069D-3A44-408C-96C2-07D4634A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31087" y="4106712"/>
              <a:ext cx="189177" cy="147120"/>
            </a:xfrm>
            <a:prstGeom prst="rect">
              <a:avLst/>
            </a:prstGeom>
            <a:solidFill>
              <a:srgbClr val="2F5597"/>
            </a:solidFill>
          </p:spPr>
        </p:pic>
      </p:grpSp>
      <p:sp>
        <p:nvSpPr>
          <p:cNvPr id="76" name="TextBox 75"/>
          <p:cNvSpPr txBox="1"/>
          <p:nvPr/>
        </p:nvSpPr>
        <p:spPr>
          <a:xfrm>
            <a:off x="670704" y="6033704"/>
            <a:ext cx="6197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diklik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melihat</a:t>
            </a:r>
            <a:r>
              <a:rPr lang="en-US" sz="1050" dirty="0"/>
              <a:t> </a:t>
            </a:r>
            <a:r>
              <a:rPr lang="en-US" sz="1050" dirty="0" err="1"/>
              <a:t>contoh</a:t>
            </a:r>
            <a:r>
              <a:rPr lang="en-US" sz="1050" dirty="0"/>
              <a:t> </a:t>
            </a:r>
            <a:r>
              <a:rPr lang="en-US" sz="1050" dirty="0" err="1"/>
              <a:t>postingan</a:t>
            </a:r>
            <a:endParaRPr lang="en-US" sz="1050" dirty="0"/>
          </a:p>
        </p:txBody>
      </p:sp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B0C85E99-6206-4A07-B04D-969347DDA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424" y="1564822"/>
            <a:ext cx="2447914" cy="2440735"/>
          </a:xfrm>
          <a:prstGeom prst="rect">
            <a:avLst/>
          </a:prstGeom>
        </p:spPr>
      </p:pic>
      <p:pic>
        <p:nvPicPr>
          <p:cNvPr id="12" name="Picture 11">
            <a:hlinkClick r:id="rId11"/>
            <a:extLst>
              <a:ext uri="{FF2B5EF4-FFF2-40B4-BE49-F238E27FC236}">
                <a16:creationId xmlns:a16="http://schemas.microsoft.com/office/drawing/2014/main" id="{BA601D28-4CB2-497C-9C0D-05B6F004BB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9053" y="1545590"/>
            <a:ext cx="2448803" cy="2466889"/>
          </a:xfrm>
          <a:prstGeom prst="rect">
            <a:avLst/>
          </a:prstGeom>
        </p:spPr>
      </p:pic>
      <p:pic>
        <p:nvPicPr>
          <p:cNvPr id="14" name="Picture 13">
            <a:hlinkClick r:id="rId13"/>
            <a:extLst>
              <a:ext uri="{FF2B5EF4-FFF2-40B4-BE49-F238E27FC236}">
                <a16:creationId xmlns:a16="http://schemas.microsoft.com/office/drawing/2014/main" id="{DCA0CC20-0F68-4724-B23C-4F6620E9C4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2338" y="1507946"/>
            <a:ext cx="2597671" cy="25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64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0279" y="365125"/>
            <a:ext cx="9588121" cy="658457"/>
          </a:xfrm>
        </p:spPr>
        <p:txBody>
          <a:bodyPr/>
          <a:lstStyle/>
          <a:p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PROMO YANG PALING BANYAK DI</a:t>
            </a:r>
            <a:r>
              <a:rPr lang="en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SUKAI BERUPA</a:t>
            </a:r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SHARE, LIKES, </a:t>
            </a:r>
            <a:r>
              <a:rPr lang="en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COMMENT </a:t>
            </a:r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DENGAN HADIAH YANG DIBERIKAN ADALAH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  <a:endParaRPr lang="id-ID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7D5077C0-9B99-4689-93F7-9C81C4FDE8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307886"/>
              </p:ext>
            </p:extLst>
          </p:nvPr>
        </p:nvGraphicFramePr>
        <p:xfrm>
          <a:off x="20060" y="1199356"/>
          <a:ext cx="6631988" cy="413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4" y="440026"/>
            <a:ext cx="451550" cy="451550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F2355C8-A3DA-4A75-AF99-AE631610D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640594"/>
              </p:ext>
            </p:extLst>
          </p:nvPr>
        </p:nvGraphicFramePr>
        <p:xfrm>
          <a:off x="6514962" y="1028902"/>
          <a:ext cx="5139656" cy="4132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1277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C628-794A-E14E-999E-5E85A53E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BDE8-C557-014A-AE51-5A1FE3554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Posting </a:t>
            </a:r>
            <a:r>
              <a:rPr lang="en-US" dirty="0" err="1"/>
              <a:t>konten</a:t>
            </a:r>
            <a:r>
              <a:rPr lang="en-US" dirty="0"/>
              <a:t> kalian </a:t>
            </a:r>
            <a:r>
              <a:rPr lang="en-US" dirty="0" err="1"/>
              <a:t>maksimal</a:t>
            </a:r>
            <a:r>
              <a:rPr lang="en-US" dirty="0"/>
              <a:t> 5 post / Hari</a:t>
            </a:r>
          </a:p>
          <a:p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komposisi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bulanan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persentase</a:t>
            </a:r>
            <a:r>
              <a:rPr lang="en-US" dirty="0"/>
              <a:t> 74% Entertainment, 16% Conversation, 7% Promotion, 2% Education dan 1% Inspiration</a:t>
            </a:r>
          </a:p>
          <a:p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promosi</a:t>
            </a:r>
            <a:r>
              <a:rPr lang="en-US" dirty="0"/>
              <a:t>,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promo Harga </a:t>
            </a:r>
            <a:r>
              <a:rPr lang="en-US" dirty="0" err="1"/>
              <a:t>Spesial</a:t>
            </a:r>
            <a:endParaRPr lang="en-US" dirty="0"/>
          </a:p>
          <a:p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promo </a:t>
            </a:r>
            <a:r>
              <a:rPr lang="en-US" dirty="0" err="1"/>
              <a:t>berhadiah</a:t>
            </a:r>
            <a:r>
              <a:rPr lang="en-US" dirty="0"/>
              <a:t>,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Share, Likes, dan Comment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partisipan</a:t>
            </a:r>
            <a:r>
              <a:rPr lang="en-US" dirty="0"/>
              <a:t> dan </a:t>
            </a:r>
            <a:r>
              <a:rPr lang="en-US" dirty="0" err="1"/>
              <a:t>gunakan</a:t>
            </a:r>
            <a:r>
              <a:rPr lang="en-US" dirty="0"/>
              <a:t> Smartphone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hadiah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BE72D-8A12-D94E-AB01-5517AE01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E-Commerce Report | November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3E798-BBB8-C047-9AE4-62ED6E4A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4770-BCF3-43C4-8731-2E9A5D9854F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4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0279" y="365125"/>
            <a:ext cx="10045321" cy="658457"/>
          </a:xfrm>
        </p:spPr>
        <p:txBody>
          <a:bodyPr>
            <a:normAutofit/>
          </a:bodyPr>
          <a:lstStyle/>
          <a:p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RATA – RATA, AKUN MELAKUKAN SEBANYAK </a:t>
            </a:r>
            <a:r>
              <a:rPr lang="en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POST / HARI</a:t>
            </a: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b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DENGAN 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TINGKAT INTERAKSI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48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graphicFrame>
        <p:nvGraphicFramePr>
          <p:cNvPr id="2" name="Content Placeholder 11">
            <a:extLst>
              <a:ext uri="{FF2B5EF4-FFF2-40B4-BE49-F238E27FC236}">
                <a16:creationId xmlns:a16="http://schemas.microsoft.com/office/drawing/2014/main" id="{6F6714D7-C5D8-49B3-8E1A-ED30A5C46D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662997"/>
              </p:ext>
            </p:extLst>
          </p:nvPr>
        </p:nvGraphicFramePr>
        <p:xfrm>
          <a:off x="1117021" y="1701949"/>
          <a:ext cx="10209383" cy="3786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383">
                  <a:extLst>
                    <a:ext uri="{9D8B030D-6E8A-4147-A177-3AD203B41FA5}">
                      <a16:colId xmlns:a16="http://schemas.microsoft.com/office/drawing/2014/main" val="381165367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09233923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20030497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73550634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913608199"/>
                    </a:ext>
                  </a:extLst>
                </a:gridCol>
              </a:tblGrid>
              <a:tr h="642208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121043" marR="121043" marT="65044" marB="65044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 INTERAKSI</a:t>
                      </a:r>
                      <a:endParaRPr lang="id-ID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TINGKAT INTERAKSI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RATA – RATA POST PERHARI</a:t>
                      </a:r>
                      <a:endParaRPr lang="id-ID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FOLLOWERS</a:t>
                      </a:r>
                      <a:endParaRPr lang="id-ID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PERTUMBUHAN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FOLLOWERS</a:t>
                      </a:r>
                      <a:endParaRPr lang="id-ID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613817"/>
                  </a:ext>
                </a:extLst>
              </a:tr>
              <a:tr h="44870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Shopee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1.000.972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6.650.647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02603"/>
                  </a:ext>
                </a:extLst>
              </a:tr>
              <a:tr h="40558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Tokopedia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916.793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16,98%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2.280.769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58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Lazada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147.898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2.465.510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58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JD ID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53.710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506.995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8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Bukalapak</a:t>
                      </a:r>
                      <a:endParaRPr lang="en-ID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25.285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1.256.478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58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Blibli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23.919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1.374.455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rgbClr val="404040"/>
                        </a:solidFill>
                        <a:effectLst/>
                        <a:latin typeface="Calibri" charset="0"/>
                        <a:ea typeface="+mn-ea"/>
                        <a:cs typeface="Calibri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rgbClr val="404040"/>
                        </a:solidFill>
                        <a:effectLst/>
                        <a:latin typeface="Calibri" charset="0"/>
                        <a:ea typeface="+mn-ea"/>
                        <a:cs typeface="Calibri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rgbClr val="404040"/>
                        </a:solidFill>
                        <a:effectLst/>
                        <a:latin typeface="Calibri" charset="0"/>
                        <a:ea typeface="+mn-ea"/>
                        <a:cs typeface="Calibri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rgbClr val="404040"/>
                        </a:solidFill>
                        <a:effectLst/>
                        <a:latin typeface="Calibri" charset="0"/>
                        <a:ea typeface="+mn-ea"/>
                        <a:cs typeface="Calibri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1400" b="0" i="0" u="none" strike="noStrike" kern="1200" dirty="0">
                        <a:solidFill>
                          <a:srgbClr val="404040"/>
                        </a:solidFill>
                        <a:effectLst/>
                        <a:latin typeface="Calibri" charset="0"/>
                        <a:ea typeface="+mn-ea"/>
                        <a:cs typeface="Calibri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66423"/>
                  </a:ext>
                </a:extLst>
              </a:tr>
              <a:tr h="445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Rata-rata </a:t>
                      </a:r>
                      <a:r>
                        <a:rPr lang="en-US" sz="14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Industri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361.430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4,48%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2.422.476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4,04%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6D3E042-72BA-4896-B60C-1AC906751EC4}"/>
              </a:ext>
            </a:extLst>
          </p:cNvPr>
          <p:cNvSpPr txBox="1"/>
          <p:nvPr/>
        </p:nvSpPr>
        <p:spPr>
          <a:xfrm>
            <a:off x="125713" y="5722883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*Tingkat </a:t>
            </a:r>
            <a:r>
              <a:rPr lang="en-US" sz="1050" dirty="0" err="1"/>
              <a:t>Interaksi</a:t>
            </a:r>
            <a:r>
              <a:rPr lang="en-US" sz="1050" dirty="0"/>
              <a:t> : (Total </a:t>
            </a:r>
            <a:r>
              <a:rPr lang="en-US" sz="1050" dirty="0" err="1"/>
              <a:t>Interaksi</a:t>
            </a:r>
            <a:r>
              <a:rPr lang="en-US" sz="1050" dirty="0"/>
              <a:t> / Followers ) / Total </a:t>
            </a:r>
            <a:r>
              <a:rPr lang="en-US" sz="1050" dirty="0" err="1"/>
              <a:t>Postingan</a:t>
            </a:r>
            <a:endParaRPr lang="en-US" sz="1050" dirty="0"/>
          </a:p>
          <a:p>
            <a:r>
              <a:rPr lang="en-US" sz="1050" dirty="0"/>
              <a:t>* Data </a:t>
            </a:r>
            <a:r>
              <a:rPr lang="en-US" sz="1050" dirty="0" err="1"/>
              <a:t>diatas</a:t>
            </a:r>
            <a:r>
              <a:rPr lang="en-US" sz="1050" dirty="0"/>
              <a:t> </a:t>
            </a:r>
            <a:r>
              <a:rPr lang="en-US" sz="1050" dirty="0" err="1"/>
              <a:t>tidak</a:t>
            </a:r>
            <a:r>
              <a:rPr lang="en-US" sz="1050" dirty="0"/>
              <a:t> </a:t>
            </a:r>
            <a:r>
              <a:rPr lang="en-US" sz="1050" dirty="0" err="1"/>
              <a:t>termasuk</a:t>
            </a:r>
            <a:r>
              <a:rPr lang="en-US" sz="1050" dirty="0"/>
              <a:t> </a:t>
            </a:r>
            <a:r>
              <a:rPr lang="en-US" sz="1050" dirty="0" err="1"/>
              <a:t>konten</a:t>
            </a:r>
            <a:r>
              <a:rPr lang="en-US" sz="1050" dirty="0"/>
              <a:t> </a:t>
            </a:r>
            <a:r>
              <a:rPr lang="en-US" sz="1050" dirty="0" err="1"/>
              <a:t>dengan</a:t>
            </a:r>
            <a:r>
              <a:rPr lang="en-US" sz="1050" dirty="0"/>
              <a:t> </a:t>
            </a:r>
            <a:r>
              <a:rPr lang="en-US" sz="1050" dirty="0" err="1"/>
              <a:t>tipe</a:t>
            </a:r>
            <a:r>
              <a:rPr lang="en-US" sz="1050" dirty="0"/>
              <a:t> program / event</a:t>
            </a:r>
          </a:p>
        </p:txBody>
      </p:sp>
      <p:pic>
        <p:nvPicPr>
          <p:cNvPr id="9" name="Picture 27">
            <a:extLst>
              <a:ext uri="{FF2B5EF4-FFF2-40B4-BE49-F238E27FC236}">
                <a16:creationId xmlns:a16="http://schemas.microsoft.com/office/drawing/2014/main" id="{2B8100CE-48C0-1B4D-8024-8FC5365A0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97" y="1733481"/>
            <a:ext cx="523663" cy="5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7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0279" y="365125"/>
            <a:ext cx="9651183" cy="658457"/>
          </a:xfrm>
        </p:spPr>
        <p:txBody>
          <a:bodyPr>
            <a:normAutofit/>
          </a:bodyPr>
          <a:lstStyle/>
          <a:p>
            <a:r>
              <a:rPr lang="id-ID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KATEGORI POSTINGAN YANG DISUKAI ADALAH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ENTERTAINMENT</a:t>
            </a:r>
            <a:r>
              <a:rPr lang="id-ID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DENGAN TIPE </a:t>
            </a:r>
            <a:r>
              <a: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</a:t>
            </a:r>
            <a:endParaRPr lang="id-ID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242" y="5287345"/>
            <a:ext cx="10796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Kategori</a:t>
            </a:r>
            <a:r>
              <a:rPr lang="en-US" sz="1400" dirty="0"/>
              <a:t> </a:t>
            </a:r>
            <a:r>
              <a:rPr lang="en-US" sz="1400" dirty="0" err="1"/>
              <a:t>postingan</a:t>
            </a:r>
            <a:r>
              <a:rPr lang="en-US" sz="1400" dirty="0"/>
              <a:t> yang paling </a:t>
            </a:r>
            <a:r>
              <a:rPr lang="en-US" sz="1400" dirty="0" err="1"/>
              <a:t>banyak</a:t>
            </a:r>
            <a:r>
              <a:rPr lang="en-US" sz="1400" dirty="0"/>
              <a:t> </a:t>
            </a:r>
            <a:r>
              <a:rPr lang="en-US" sz="1400" dirty="0" err="1"/>
              <a:t>disukai</a:t>
            </a:r>
            <a:r>
              <a:rPr lang="en-US" sz="1400" dirty="0"/>
              <a:t> oleh netizen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b="1" dirty="0"/>
              <a:t>Entertainment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tipe</a:t>
            </a:r>
            <a:r>
              <a:rPr lang="en-US" sz="1400" dirty="0"/>
              <a:t> </a:t>
            </a:r>
            <a:r>
              <a:rPr lang="en-US" sz="1400" dirty="0" err="1"/>
              <a:t>postingan</a:t>
            </a:r>
            <a:r>
              <a:rPr lang="en-US" sz="1400" dirty="0"/>
              <a:t> </a:t>
            </a:r>
            <a:r>
              <a:rPr lang="en-US" sz="1400" b="1" dirty="0"/>
              <a:t>Image</a:t>
            </a:r>
            <a:r>
              <a:rPr lang="en-US" sz="1400" dirty="0"/>
              <a:t>.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7D5077C0-9B99-4689-93F7-9C81C4FDE8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9548315"/>
              </p:ext>
            </p:extLst>
          </p:nvPr>
        </p:nvGraphicFramePr>
        <p:xfrm>
          <a:off x="-357312" y="923930"/>
          <a:ext cx="6631988" cy="413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D6254076-2123-9F48-8FC7-D924E5FF72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266897"/>
              </p:ext>
            </p:extLst>
          </p:nvPr>
        </p:nvGraphicFramePr>
        <p:xfrm>
          <a:off x="5560012" y="923929"/>
          <a:ext cx="6631988" cy="413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Picture 27">
            <a:extLst>
              <a:ext uri="{FF2B5EF4-FFF2-40B4-BE49-F238E27FC236}">
                <a16:creationId xmlns:a16="http://schemas.microsoft.com/office/drawing/2014/main" id="{9D4AE42A-6329-F143-B0BF-BE8F41A707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423" y="365125"/>
            <a:ext cx="523663" cy="5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6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0280" y="365125"/>
            <a:ext cx="9761542" cy="658457"/>
          </a:xfrm>
        </p:spPr>
        <p:txBody>
          <a:bodyPr>
            <a:normAutofit fontScale="90000"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HARI </a:t>
            </a:r>
            <a:r>
              <a:rPr lang="en-ID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SELASA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JAM </a:t>
            </a:r>
            <a:r>
              <a:rPr lang="en-ID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 SIANG 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MERUPAKAN WAKTU DENGAN INTERAKSI TERBANYAK</a:t>
            </a:r>
            <a:endParaRPr lang="id-ID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720309" y="1160706"/>
            <a:ext cx="972541" cy="29211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HARI</a:t>
            </a:r>
            <a:endParaRPr lang="en-US" sz="2151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401583447"/>
              </p:ext>
            </p:extLst>
          </p:nvPr>
        </p:nvGraphicFramePr>
        <p:xfrm>
          <a:off x="318593" y="1571754"/>
          <a:ext cx="5775975" cy="3189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628465882"/>
              </p:ext>
            </p:extLst>
          </p:nvPr>
        </p:nvGraphicFramePr>
        <p:xfrm>
          <a:off x="6362845" y="1571754"/>
          <a:ext cx="5346934" cy="3189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8894781" y="1146217"/>
            <a:ext cx="972541" cy="29211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>
                <a:solidFill>
                  <a:schemeClr val="bg1"/>
                </a:solidFill>
              </a:rPr>
              <a:t>WAKTU</a:t>
            </a:r>
            <a:endParaRPr lang="en-US" sz="2151" dirty="0">
              <a:solidFill>
                <a:schemeClr val="bg1"/>
              </a:solidFill>
            </a:endParaRPr>
          </a:p>
        </p:txBody>
      </p:sp>
      <p:pic>
        <p:nvPicPr>
          <p:cNvPr id="12" name="Picture 27">
            <a:extLst>
              <a:ext uri="{FF2B5EF4-FFF2-40B4-BE49-F238E27FC236}">
                <a16:creationId xmlns:a16="http://schemas.microsoft.com/office/drawing/2014/main" id="{7FC98502-DF77-4C4A-B39E-638151418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351" y="378870"/>
            <a:ext cx="523663" cy="5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7D5077C0-9B99-4689-93F7-9C81C4FDE8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246453"/>
              </p:ext>
            </p:extLst>
          </p:nvPr>
        </p:nvGraphicFramePr>
        <p:xfrm>
          <a:off x="2893886" y="1199356"/>
          <a:ext cx="6631988" cy="4132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27">
            <a:extLst>
              <a:ext uri="{FF2B5EF4-FFF2-40B4-BE49-F238E27FC236}">
                <a16:creationId xmlns:a16="http://schemas.microsoft.com/office/drawing/2014/main" id="{468EC2B8-50A3-4AD2-99F6-D893BB312E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29" y="499919"/>
            <a:ext cx="523663" cy="523663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E607439C-8FCB-F24C-8A2F-DFD75AA4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79" y="365125"/>
            <a:ext cx="9441150" cy="658457"/>
          </a:xfrm>
        </p:spPr>
        <p:txBody>
          <a:bodyPr/>
          <a:lstStyle/>
          <a:p>
            <a:r>
              <a:rPr lang="id-ID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PROMOSI YANG PALING BANYAK DISUKAI ADALAH JENIS PROMOSI </a:t>
            </a:r>
            <a:r>
              <a:rPr lang="en-ID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GRATIS ONGKIR</a:t>
            </a:r>
            <a:endParaRPr lang="id-ID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9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 POST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CONVERSATION</a:t>
            </a:r>
            <a:endParaRPr lang="id-ID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pic>
        <p:nvPicPr>
          <p:cNvPr id="60" name="Picture 27">
            <a:extLst>
              <a:ext uri="{FF2B5EF4-FFF2-40B4-BE49-F238E27FC236}">
                <a16:creationId xmlns:a16="http://schemas.microsoft.com/office/drawing/2014/main" id="{468EC2B8-50A3-4AD2-99F6-D893BB312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76" y="376121"/>
            <a:ext cx="523663" cy="52366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F9A91C5-0F0F-4735-B676-B851E3DEC44A}"/>
              </a:ext>
            </a:extLst>
          </p:cNvPr>
          <p:cNvGrpSpPr/>
          <p:nvPr/>
        </p:nvGrpSpPr>
        <p:grpSpPr>
          <a:xfrm>
            <a:off x="627924" y="1035527"/>
            <a:ext cx="3370180" cy="5097470"/>
            <a:chOff x="2390979" y="1031916"/>
            <a:chExt cx="3370180" cy="509747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66B0A2-C831-4010-9D31-BC1BBC0054C5}"/>
                </a:ext>
              </a:extLst>
            </p:cNvPr>
            <p:cNvGrpSpPr/>
            <p:nvPr/>
          </p:nvGrpSpPr>
          <p:grpSpPr>
            <a:xfrm>
              <a:off x="2390979" y="1031916"/>
              <a:ext cx="3370180" cy="5097470"/>
              <a:chOff x="457200" y="1090755"/>
              <a:chExt cx="3370180" cy="5338179"/>
            </a:xfrm>
            <a:solidFill>
              <a:srgbClr val="7030A0"/>
            </a:solidFill>
          </p:grpSpPr>
          <p:sp>
            <p:nvSpPr>
              <p:cNvPr id="64" name="Rounded Rectangle 88">
                <a:extLst>
                  <a:ext uri="{FF2B5EF4-FFF2-40B4-BE49-F238E27FC236}">
                    <a16:creationId xmlns:a16="http://schemas.microsoft.com/office/drawing/2014/main" id="{B0A9A433-E33B-483F-9DCF-DADD27325C8A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48F9528-FD40-4E19-A81E-3DC7711AF6B2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3530062-01F4-419C-9F86-BF59D8A6C620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SHOPEE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AB71FAF-F336-4127-8E09-B68618325722}"/>
                  </a:ext>
                </a:extLst>
              </p:cNvPr>
              <p:cNvSpPr txBox="1"/>
              <p:nvPr/>
            </p:nvSpPr>
            <p:spPr>
              <a:xfrm>
                <a:off x="775985" y="4484804"/>
                <a:ext cx="1654364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47.969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23E5F1-5FF8-45F1-A700-551FADFC0844}"/>
                  </a:ext>
                </a:extLst>
              </p:cNvPr>
              <p:cNvSpPr txBox="1"/>
              <p:nvPr/>
            </p:nvSpPr>
            <p:spPr>
              <a:xfrm>
                <a:off x="2519141" y="4793255"/>
                <a:ext cx="1287019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Tuesday</a:t>
                </a: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17 Nov | 12:30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F588F86-D19F-43A2-B907-EF0A71E768DC}"/>
                  </a:ext>
                </a:extLst>
              </p:cNvPr>
              <p:cNvSpPr txBox="1"/>
              <p:nvPr/>
            </p:nvSpPr>
            <p:spPr>
              <a:xfrm>
                <a:off x="2567299" y="4509963"/>
                <a:ext cx="64280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1CB738-29F4-4FC1-9A3D-097CF50D3027}"/>
                  </a:ext>
                </a:extLst>
              </p:cNvPr>
              <p:cNvSpPr txBox="1"/>
              <p:nvPr/>
            </p:nvSpPr>
            <p:spPr>
              <a:xfrm>
                <a:off x="775985" y="5044928"/>
                <a:ext cx="92185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A17A70A-C2F1-4B5A-8307-A859911D17F2}"/>
                  </a:ext>
                </a:extLst>
              </p:cNvPr>
              <p:cNvSpPr txBox="1"/>
              <p:nvPr/>
            </p:nvSpPr>
            <p:spPr>
              <a:xfrm>
                <a:off x="558944" y="5424041"/>
                <a:ext cx="3268436" cy="999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Shopee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mau</a:t>
                </a:r>
                <a:r>
                  <a:rPr lang="en-US" sz="1400" dirty="0">
                    <a:solidFill>
                      <a:schemeClr val="bg1"/>
                    </a:solidFill>
                  </a:rPr>
                  <a:t> tau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kalau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disuruh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pilih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hadiah</a:t>
                </a:r>
                <a:r>
                  <a:rPr lang="en-US" sz="1400" dirty="0">
                    <a:solidFill>
                      <a:schemeClr val="bg1"/>
                    </a:solidFill>
                  </a:rPr>
                  <a:t> gratis,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Sobat</a:t>
                </a:r>
                <a:r>
                  <a:rPr lang="en-US" sz="1400" dirty="0">
                    <a:solidFill>
                      <a:schemeClr val="bg1"/>
                    </a:solidFill>
                  </a:rPr>
                  <a:t> Shopee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lebih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pilih</a:t>
                </a:r>
                <a:r>
                  <a:rPr lang="en-US" sz="1400" dirty="0">
                    <a:solidFill>
                      <a:schemeClr val="bg1"/>
                    </a:solidFill>
                  </a:rPr>
                  <a:t> Xiaomi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atau</a:t>
                </a:r>
                <a:r>
                  <a:rPr lang="en-US" sz="1400" dirty="0">
                    <a:solidFill>
                      <a:schemeClr val="bg1"/>
                    </a:solidFill>
                  </a:rPr>
                  <a:t> Huawei?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01E801-18DE-4182-A1A5-64B1739DA17A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325AB5DA-BB43-41DB-B8A6-225F4E590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112" y="4858446"/>
                <a:ext cx="138086" cy="116469"/>
              </a:xfrm>
              <a:prstGeom prst="rect">
                <a:avLst/>
              </a:prstGeom>
              <a:grpFill/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CCBE27E1-FC26-4252-9162-BBB87DE10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598" y="5121920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6A5B57BC-86DE-44AC-AC37-4B5F312D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784" y="4573465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0009813D-037E-406F-881B-AA929BBD5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3562" y="4838094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72C0D3-D457-4B89-8202-010D108AEF47}"/>
                  </a:ext>
                </a:extLst>
              </p:cNvPr>
              <p:cNvSpPr txBox="1"/>
              <p:nvPr/>
            </p:nvSpPr>
            <p:spPr>
              <a:xfrm>
                <a:off x="775985" y="4765635"/>
                <a:ext cx="1167243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Conversation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Heart 62">
              <a:extLst>
                <a:ext uri="{FF2B5EF4-FFF2-40B4-BE49-F238E27FC236}">
                  <a16:creationId xmlns:a16="http://schemas.microsoft.com/office/drawing/2014/main" id="{CB050607-AA3C-469C-AF2C-65B2959B2470}"/>
                </a:ext>
              </a:extLst>
            </p:cNvPr>
            <p:cNvSpPr/>
            <p:nvPr/>
          </p:nvSpPr>
          <p:spPr>
            <a:xfrm>
              <a:off x="2562861" y="4358687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6A587D5-230E-412E-9D57-B87A158CB469}"/>
              </a:ext>
            </a:extLst>
          </p:cNvPr>
          <p:cNvGrpSpPr/>
          <p:nvPr/>
        </p:nvGrpSpPr>
        <p:grpSpPr>
          <a:xfrm>
            <a:off x="8165781" y="1035526"/>
            <a:ext cx="3289236" cy="5097471"/>
            <a:chOff x="6539765" y="1049474"/>
            <a:chExt cx="3289236" cy="5097471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22741B3-2567-414F-A7C0-0C4E5FB1B9B1}"/>
                </a:ext>
              </a:extLst>
            </p:cNvPr>
            <p:cNvGrpSpPr/>
            <p:nvPr/>
          </p:nvGrpSpPr>
          <p:grpSpPr>
            <a:xfrm>
              <a:off x="6539765" y="1049474"/>
              <a:ext cx="3289236" cy="5097471"/>
              <a:chOff x="457200" y="1090755"/>
              <a:chExt cx="3386422" cy="5338179"/>
            </a:xfrm>
            <a:solidFill>
              <a:srgbClr val="7030A0"/>
            </a:solidFill>
          </p:grpSpPr>
          <p:sp>
            <p:nvSpPr>
              <p:cNvPr id="138" name="Rounded Rectangle 122">
                <a:extLst>
                  <a:ext uri="{FF2B5EF4-FFF2-40B4-BE49-F238E27FC236}">
                    <a16:creationId xmlns:a16="http://schemas.microsoft.com/office/drawing/2014/main" id="{3FAAB210-1DE2-4E68-9C89-DE7C39D91A32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82733DD-E55A-4FFD-BD01-B636EE8AAAB8}"/>
                  </a:ext>
                </a:extLst>
              </p:cNvPr>
              <p:cNvSpPr/>
              <p:nvPr/>
            </p:nvSpPr>
            <p:spPr>
              <a:xfrm>
                <a:off x="457200" y="1608400"/>
                <a:ext cx="3370180" cy="28419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465E214-5C30-45A2-ABEE-66E2FEA0661F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TOKOPEDIA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569ECF0-364F-4D3E-B547-05717C604421}"/>
                  </a:ext>
                </a:extLst>
              </p:cNvPr>
              <p:cNvSpPr txBox="1"/>
              <p:nvPr/>
            </p:nvSpPr>
            <p:spPr>
              <a:xfrm>
                <a:off x="686431" y="4489511"/>
                <a:ext cx="1703245" cy="323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21.952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60E8FD5-6123-44C4-804A-7DB22861B329}"/>
                  </a:ext>
                </a:extLst>
              </p:cNvPr>
              <p:cNvSpPr txBox="1"/>
              <p:nvPr/>
            </p:nvSpPr>
            <p:spPr>
              <a:xfrm>
                <a:off x="2437168" y="4796455"/>
                <a:ext cx="1325046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 Saturday</a:t>
                </a: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27 Nov | 17:59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00D81D9-FC56-4BED-9C7C-D91D78BEBEA5}"/>
                  </a:ext>
                </a:extLst>
              </p:cNvPr>
              <p:cNvSpPr txBox="1"/>
              <p:nvPr/>
            </p:nvSpPr>
            <p:spPr>
              <a:xfrm>
                <a:off x="2525696" y="4513163"/>
                <a:ext cx="661798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F92FDD9-6C59-484A-B4A7-78CC6EC3A57B}"/>
                  </a:ext>
                </a:extLst>
              </p:cNvPr>
              <p:cNvSpPr txBox="1"/>
              <p:nvPr/>
            </p:nvSpPr>
            <p:spPr>
              <a:xfrm>
                <a:off x="726209" y="5024841"/>
                <a:ext cx="949093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3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D8401AC-338D-46F3-8036-02B40721F0FB}"/>
                  </a:ext>
                </a:extLst>
              </p:cNvPr>
              <p:cNvSpPr txBox="1"/>
              <p:nvPr/>
            </p:nvSpPr>
            <p:spPr>
              <a:xfrm>
                <a:off x="545192" y="5438550"/>
                <a:ext cx="3298430" cy="77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400" dirty="0" err="1">
                    <a:solidFill>
                      <a:schemeClr val="bg1"/>
                    </a:solidFill>
                  </a:rPr>
                  <a:t>Mimin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sedang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nguji</a:t>
                </a:r>
                <a:r>
                  <a:rPr lang="en-US" sz="1400" dirty="0">
                    <a:solidFill>
                      <a:schemeClr val="bg1"/>
                    </a:solidFill>
                  </a:rPr>
                  <a:t> netizen Bahasa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korea</a:t>
                </a:r>
                <a:r>
                  <a:rPr lang="en-US" sz="1400" dirty="0">
                    <a:solidFill>
                      <a:schemeClr val="bg1"/>
                    </a:solidFill>
                  </a:rPr>
                  <a:t> yang netizen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hafal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57C6AD31-31AF-4AC1-A127-1C0FF2535825}"/>
                  </a:ext>
                </a:extLst>
              </p:cNvPr>
              <p:cNvCxnSpPr/>
              <p:nvPr/>
            </p:nvCxnSpPr>
            <p:spPr>
              <a:xfrm>
                <a:off x="457200" y="5435786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D17D7E0A-300B-42BA-95AA-8EC9B3282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757" y="5087826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8416BB43-E1EB-4084-AC59-E16AEF9FC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8181" y="4576666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3AEE67DC-96FF-4ED1-BB9E-D85608A7F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1960" y="4841295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CB06BDE-8A5C-4013-9503-2C4B7211EE55}"/>
                  </a:ext>
                </a:extLst>
              </p:cNvPr>
              <p:cNvSpPr txBox="1"/>
              <p:nvPr/>
            </p:nvSpPr>
            <p:spPr>
              <a:xfrm>
                <a:off x="703795" y="4743647"/>
                <a:ext cx="1201731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Conversation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0381F25-D46C-4E6D-A1E8-B7E4EC50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1544" y="4648085"/>
              <a:ext cx="138086" cy="111217"/>
            </a:xfrm>
            <a:prstGeom prst="rect">
              <a:avLst/>
            </a:prstGeom>
            <a:solidFill>
              <a:srgbClr val="7030A0"/>
            </a:solidFill>
          </p:spPr>
        </p:pic>
        <p:sp>
          <p:nvSpPr>
            <p:cNvPr id="137" name="Heart 136">
              <a:extLst>
                <a:ext uri="{FF2B5EF4-FFF2-40B4-BE49-F238E27FC236}">
                  <a16:creationId xmlns:a16="http://schemas.microsoft.com/office/drawing/2014/main" id="{63679015-50EF-4E9D-9B2A-0D869B319D98}"/>
                </a:ext>
              </a:extLst>
            </p:cNvPr>
            <p:cNvSpPr/>
            <p:nvPr/>
          </p:nvSpPr>
          <p:spPr>
            <a:xfrm>
              <a:off x="6644526" y="4389692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3B4095A-9AE2-4D32-9F8C-3E5CFB74816C}"/>
              </a:ext>
            </a:extLst>
          </p:cNvPr>
          <p:cNvGrpSpPr/>
          <p:nvPr/>
        </p:nvGrpSpPr>
        <p:grpSpPr>
          <a:xfrm>
            <a:off x="4467828" y="1031336"/>
            <a:ext cx="3305012" cy="5105852"/>
            <a:chOff x="6523992" y="1049474"/>
            <a:chExt cx="3305012" cy="510585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046F072-5119-4223-8AAE-AA611CB81318}"/>
                </a:ext>
              </a:extLst>
            </p:cNvPr>
            <p:cNvGrpSpPr/>
            <p:nvPr/>
          </p:nvGrpSpPr>
          <p:grpSpPr>
            <a:xfrm>
              <a:off x="6523992" y="1049474"/>
              <a:ext cx="3305012" cy="5105852"/>
              <a:chOff x="440959" y="1090755"/>
              <a:chExt cx="3402664" cy="5346956"/>
            </a:xfrm>
            <a:solidFill>
              <a:srgbClr val="7030A0"/>
            </a:solidFill>
          </p:grpSpPr>
          <p:sp>
            <p:nvSpPr>
              <p:cNvPr id="155" name="Rounded Rectangle 122">
                <a:extLst>
                  <a:ext uri="{FF2B5EF4-FFF2-40B4-BE49-F238E27FC236}">
                    <a16:creationId xmlns:a16="http://schemas.microsoft.com/office/drawing/2014/main" id="{0A7FD644-A525-4F68-9DB1-FB993AEC18A8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ECFF938-A04B-4816-B079-664C85E5E83B}"/>
                  </a:ext>
                </a:extLst>
              </p:cNvPr>
              <p:cNvSpPr/>
              <p:nvPr/>
            </p:nvSpPr>
            <p:spPr>
              <a:xfrm>
                <a:off x="457198" y="1608400"/>
                <a:ext cx="3370181" cy="2842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E5621C-A831-491C-BDE2-3F8F99409EB4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SHOPEE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7C6265-CC1D-4C87-BDD1-00730628458B}"/>
                  </a:ext>
                </a:extLst>
              </p:cNvPr>
              <p:cNvSpPr txBox="1"/>
              <p:nvPr/>
            </p:nvSpPr>
            <p:spPr>
              <a:xfrm>
                <a:off x="686431" y="4489511"/>
                <a:ext cx="1703245" cy="323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29.156 Engagement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6B149A-316A-4F3C-85DF-9143038F6EE2}"/>
                  </a:ext>
                </a:extLst>
              </p:cNvPr>
              <p:cNvSpPr txBox="1"/>
              <p:nvPr/>
            </p:nvSpPr>
            <p:spPr>
              <a:xfrm>
                <a:off x="2478429" y="4796455"/>
                <a:ext cx="1325046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Monday</a:t>
                </a: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30 Nov | 13:35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7EFD357-EA5F-4D8C-83A0-EA070D7FDACE}"/>
                  </a:ext>
                </a:extLst>
              </p:cNvPr>
              <p:cNvSpPr txBox="1"/>
              <p:nvPr/>
            </p:nvSpPr>
            <p:spPr>
              <a:xfrm>
                <a:off x="2480868" y="4513163"/>
                <a:ext cx="661798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5099AD5-5D7B-4C0C-A1C8-0F34544E5599}"/>
                  </a:ext>
                </a:extLst>
              </p:cNvPr>
              <p:cNvSpPr txBox="1"/>
              <p:nvPr/>
            </p:nvSpPr>
            <p:spPr>
              <a:xfrm>
                <a:off x="785050" y="5024841"/>
                <a:ext cx="949093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9F353AC-1C43-4E5D-A714-4B490F05F3A2}"/>
                  </a:ext>
                </a:extLst>
              </p:cNvPr>
              <p:cNvSpPr txBox="1"/>
              <p:nvPr/>
            </p:nvSpPr>
            <p:spPr>
              <a:xfrm>
                <a:off x="440959" y="5438550"/>
                <a:ext cx="3402664" cy="999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Shopee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mau</a:t>
                </a:r>
                <a:r>
                  <a:rPr lang="en-US" sz="1400" dirty="0">
                    <a:solidFill>
                      <a:schemeClr val="bg1"/>
                    </a:solidFill>
                  </a:rPr>
                  <a:t> tau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kalau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disuruh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pilih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hadiah</a:t>
                </a:r>
                <a:r>
                  <a:rPr lang="en-US" sz="1400" dirty="0">
                    <a:solidFill>
                      <a:schemeClr val="bg1"/>
                    </a:solidFill>
                  </a:rPr>
                  <a:t> gratis,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Sobat</a:t>
                </a:r>
                <a:r>
                  <a:rPr lang="en-US" sz="1400" dirty="0">
                    <a:solidFill>
                      <a:schemeClr val="bg1"/>
                    </a:solidFill>
                  </a:rPr>
                  <a:t> Shopee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lebih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pilih</a:t>
                </a:r>
                <a:r>
                  <a:rPr lang="en-US" sz="1400" dirty="0">
                    <a:solidFill>
                      <a:schemeClr val="bg1"/>
                    </a:solidFill>
                  </a:rPr>
                  <a:t> Oppo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atau</a:t>
                </a:r>
                <a:r>
                  <a:rPr lang="en-US" sz="1400" dirty="0">
                    <a:solidFill>
                      <a:schemeClr val="bg1"/>
                    </a:solidFill>
                  </a:rPr>
                  <a:t> Samsung</a:t>
                </a:r>
                <a:r>
                  <a:rPr lang="sv-SE" sz="1400" dirty="0">
                    <a:solidFill>
                      <a:schemeClr val="bg1"/>
                    </a:solidFill>
                  </a:rPr>
                  <a:t>?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C41AC33-8A66-4C68-986B-810E39F0B45B}"/>
                  </a:ext>
                </a:extLst>
              </p:cNvPr>
              <p:cNvCxnSpPr/>
              <p:nvPr/>
            </p:nvCxnSpPr>
            <p:spPr>
              <a:xfrm>
                <a:off x="457200" y="5435786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145D132E-E0DF-45F4-B02A-4C421E122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598" y="5087826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2AC3BBF0-1A51-4089-A546-DEBD422E8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3352" y="4576666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89D6B1D5-D73E-4B15-B6A1-D9D5CB9EB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7132" y="4841295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466BA9B-8648-4F36-BBEF-8438184D8A86}"/>
                  </a:ext>
                </a:extLst>
              </p:cNvPr>
              <p:cNvSpPr txBox="1"/>
              <p:nvPr/>
            </p:nvSpPr>
            <p:spPr>
              <a:xfrm>
                <a:off x="777579" y="4743647"/>
                <a:ext cx="1201731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Conversation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040D294-3208-4D49-B94B-C63C4E321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8696" y="4648085"/>
              <a:ext cx="138086" cy="111217"/>
            </a:xfrm>
            <a:prstGeom prst="rect">
              <a:avLst/>
            </a:prstGeom>
            <a:solidFill>
              <a:srgbClr val="7030A0"/>
            </a:solidFill>
          </p:spPr>
        </p:pic>
        <p:sp>
          <p:nvSpPr>
            <p:cNvPr id="154" name="Heart 153">
              <a:extLst>
                <a:ext uri="{FF2B5EF4-FFF2-40B4-BE49-F238E27FC236}">
                  <a16:creationId xmlns:a16="http://schemas.microsoft.com/office/drawing/2014/main" id="{84F1136E-2CA0-4BA9-9C32-CC7121359606}"/>
                </a:ext>
              </a:extLst>
            </p:cNvPr>
            <p:cNvSpPr/>
            <p:nvPr/>
          </p:nvSpPr>
          <p:spPr>
            <a:xfrm>
              <a:off x="6644526" y="4389692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17828" y="6045088"/>
            <a:ext cx="6197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diklik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melihat</a:t>
            </a:r>
            <a:r>
              <a:rPr lang="en-US" sz="1050" dirty="0"/>
              <a:t> </a:t>
            </a:r>
            <a:r>
              <a:rPr lang="en-US" sz="1050" dirty="0" err="1"/>
              <a:t>contoh</a:t>
            </a:r>
            <a:r>
              <a:rPr lang="en-US" sz="1050" dirty="0"/>
              <a:t> </a:t>
            </a:r>
            <a:r>
              <a:rPr lang="en-US" sz="1050" dirty="0" err="1"/>
              <a:t>postingan</a:t>
            </a:r>
            <a:endParaRPr lang="en-US" sz="1050" dirty="0"/>
          </a:p>
        </p:txBody>
      </p:sp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5480D29B-3E72-4C51-A0A1-76D6EDB6B1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878" y="1638515"/>
            <a:ext cx="2562356" cy="2502028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19D989DB-219B-49C6-869D-7E57C223FA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8311" y="1609184"/>
            <a:ext cx="2601608" cy="2553370"/>
          </a:xfrm>
          <a:prstGeom prst="rect">
            <a:avLst/>
          </a:prstGeom>
        </p:spPr>
      </p:pic>
      <p:pic>
        <p:nvPicPr>
          <p:cNvPr id="14" name="Picture 13">
            <a:hlinkClick r:id="rId12"/>
            <a:extLst>
              <a:ext uri="{FF2B5EF4-FFF2-40B4-BE49-F238E27FC236}">
                <a16:creationId xmlns:a16="http://schemas.microsoft.com/office/drawing/2014/main" id="{F838B62C-5774-40F5-9F55-A33B6D839F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1915" y="1605473"/>
            <a:ext cx="2562433" cy="25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 POST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PROMOTION</a:t>
            </a:r>
            <a:endParaRPr lang="id-ID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pic>
        <p:nvPicPr>
          <p:cNvPr id="60" name="Picture 27">
            <a:extLst>
              <a:ext uri="{FF2B5EF4-FFF2-40B4-BE49-F238E27FC236}">
                <a16:creationId xmlns:a16="http://schemas.microsoft.com/office/drawing/2014/main" id="{468EC2B8-50A3-4AD2-99F6-D893BB312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79" y="362217"/>
            <a:ext cx="523663" cy="52366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F9A91C5-0F0F-4735-B676-B851E3DEC44A}"/>
              </a:ext>
            </a:extLst>
          </p:cNvPr>
          <p:cNvGrpSpPr/>
          <p:nvPr/>
        </p:nvGrpSpPr>
        <p:grpSpPr>
          <a:xfrm>
            <a:off x="627924" y="1035527"/>
            <a:ext cx="3389317" cy="5097470"/>
            <a:chOff x="2390979" y="1031916"/>
            <a:chExt cx="3389317" cy="509747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66B0A2-C831-4010-9D31-BC1BBC0054C5}"/>
                </a:ext>
              </a:extLst>
            </p:cNvPr>
            <p:cNvGrpSpPr/>
            <p:nvPr/>
          </p:nvGrpSpPr>
          <p:grpSpPr>
            <a:xfrm>
              <a:off x="2390979" y="1031916"/>
              <a:ext cx="3389317" cy="5097470"/>
              <a:chOff x="457200" y="1090755"/>
              <a:chExt cx="3389317" cy="5338179"/>
            </a:xfrm>
            <a:solidFill>
              <a:srgbClr val="7030A0"/>
            </a:solidFill>
          </p:grpSpPr>
          <p:sp>
            <p:nvSpPr>
              <p:cNvPr id="64" name="Rounded Rectangle 88">
                <a:extLst>
                  <a:ext uri="{FF2B5EF4-FFF2-40B4-BE49-F238E27FC236}">
                    <a16:creationId xmlns:a16="http://schemas.microsoft.com/office/drawing/2014/main" id="{B0A9A433-E33B-483F-9DCF-DADD27325C8A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48F9528-FD40-4E19-A81E-3DC7711AF6B2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3530062-01F4-419C-9F86-BF59D8A6C620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SHOPEE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AB71FAF-F336-4127-8E09-B68618325722}"/>
                  </a:ext>
                </a:extLst>
              </p:cNvPr>
              <p:cNvSpPr txBox="1"/>
              <p:nvPr/>
            </p:nvSpPr>
            <p:spPr>
              <a:xfrm>
                <a:off x="775985" y="4484804"/>
                <a:ext cx="1654364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11.306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23E5F1-5FF8-45F1-A700-551FADFC0844}"/>
                  </a:ext>
                </a:extLst>
              </p:cNvPr>
              <p:cNvSpPr txBox="1"/>
              <p:nvPr/>
            </p:nvSpPr>
            <p:spPr>
              <a:xfrm>
                <a:off x="2650869" y="4793255"/>
                <a:ext cx="1195648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Sunday</a:t>
                </a: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8 Nov | 11:00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F588F86-D19F-43A2-B907-EF0A71E768DC}"/>
                  </a:ext>
                </a:extLst>
              </p:cNvPr>
              <p:cNvSpPr txBox="1"/>
              <p:nvPr/>
            </p:nvSpPr>
            <p:spPr>
              <a:xfrm>
                <a:off x="2662835" y="4509963"/>
                <a:ext cx="64280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1CB738-29F4-4FC1-9A3D-097CF50D3027}"/>
                  </a:ext>
                </a:extLst>
              </p:cNvPr>
              <p:cNvSpPr txBox="1"/>
              <p:nvPr/>
            </p:nvSpPr>
            <p:spPr>
              <a:xfrm>
                <a:off x="775985" y="5044928"/>
                <a:ext cx="92185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3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A17A70A-C2F1-4B5A-8307-A859911D17F2}"/>
                  </a:ext>
                </a:extLst>
              </p:cNvPr>
              <p:cNvSpPr txBox="1"/>
              <p:nvPr/>
            </p:nvSpPr>
            <p:spPr>
              <a:xfrm>
                <a:off x="558944" y="5424041"/>
                <a:ext cx="3268436" cy="54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H-3 Flash Sale 11.11 Shopee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01E801-18DE-4182-A1A5-64B1739DA17A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325AB5DA-BB43-41DB-B8A6-225F4E590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112" y="4858446"/>
                <a:ext cx="138086" cy="116469"/>
              </a:xfrm>
              <a:prstGeom prst="rect">
                <a:avLst/>
              </a:prstGeom>
              <a:grpFill/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CCBE27E1-FC26-4252-9162-BBB87DE10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598" y="5121920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6A5B57BC-86DE-44AC-AC37-4B5F312D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5320" y="4573465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0009813D-037E-406F-881B-AA929BBD5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2891" y="4838094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3DBC95C-CF88-440B-9456-444881C08CF1}"/>
                  </a:ext>
                </a:extLst>
              </p:cNvPr>
              <p:cNvSpPr txBox="1"/>
              <p:nvPr/>
            </p:nvSpPr>
            <p:spPr>
              <a:xfrm>
                <a:off x="797758" y="4748537"/>
                <a:ext cx="980781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Promotion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Heart 62">
              <a:extLst>
                <a:ext uri="{FF2B5EF4-FFF2-40B4-BE49-F238E27FC236}">
                  <a16:creationId xmlns:a16="http://schemas.microsoft.com/office/drawing/2014/main" id="{CB050607-AA3C-469C-AF2C-65B2959B2470}"/>
                </a:ext>
              </a:extLst>
            </p:cNvPr>
            <p:cNvSpPr/>
            <p:nvPr/>
          </p:nvSpPr>
          <p:spPr>
            <a:xfrm>
              <a:off x="2562861" y="4358687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6A587D5-230E-412E-9D57-B87A158CB469}"/>
              </a:ext>
            </a:extLst>
          </p:cNvPr>
          <p:cNvGrpSpPr/>
          <p:nvPr/>
        </p:nvGrpSpPr>
        <p:grpSpPr>
          <a:xfrm>
            <a:off x="8165781" y="1035526"/>
            <a:ext cx="3289237" cy="5105852"/>
            <a:chOff x="6539765" y="1049474"/>
            <a:chExt cx="3289237" cy="510585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22741B3-2567-414F-A7C0-0C4E5FB1B9B1}"/>
                </a:ext>
              </a:extLst>
            </p:cNvPr>
            <p:cNvGrpSpPr/>
            <p:nvPr/>
          </p:nvGrpSpPr>
          <p:grpSpPr>
            <a:xfrm>
              <a:off x="6539765" y="1049474"/>
              <a:ext cx="3289237" cy="5105852"/>
              <a:chOff x="457200" y="1090755"/>
              <a:chExt cx="3386422" cy="5346956"/>
            </a:xfrm>
            <a:solidFill>
              <a:srgbClr val="7030A0"/>
            </a:solidFill>
          </p:grpSpPr>
          <p:sp>
            <p:nvSpPr>
              <p:cNvPr id="138" name="Rounded Rectangle 122">
                <a:extLst>
                  <a:ext uri="{FF2B5EF4-FFF2-40B4-BE49-F238E27FC236}">
                    <a16:creationId xmlns:a16="http://schemas.microsoft.com/office/drawing/2014/main" id="{3FAAB210-1DE2-4E68-9C89-DE7C39D91A32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82733DD-E55A-4FFD-BD01-B636EE8AAAB8}"/>
                  </a:ext>
                </a:extLst>
              </p:cNvPr>
              <p:cNvSpPr/>
              <p:nvPr/>
            </p:nvSpPr>
            <p:spPr>
              <a:xfrm>
                <a:off x="457200" y="1608400"/>
                <a:ext cx="3370180" cy="28419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465E214-5C30-45A2-ABEE-66E2FEA0661F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TOKOPEDIA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569ECF0-364F-4D3E-B547-05717C604421}"/>
                  </a:ext>
                </a:extLst>
              </p:cNvPr>
              <p:cNvSpPr txBox="1"/>
              <p:nvPr/>
            </p:nvSpPr>
            <p:spPr>
              <a:xfrm>
                <a:off x="686431" y="4489511"/>
                <a:ext cx="1609173" cy="323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7.894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60E8FD5-6123-44C4-804A-7DB22861B329}"/>
                  </a:ext>
                </a:extLst>
              </p:cNvPr>
              <p:cNvSpPr txBox="1"/>
              <p:nvPr/>
            </p:nvSpPr>
            <p:spPr>
              <a:xfrm>
                <a:off x="2464379" y="4796455"/>
                <a:ext cx="1325046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Monday</a:t>
                </a: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16 Nov | 14:31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00D81D9-FC56-4BED-9C7C-D91D78BEBEA5}"/>
                  </a:ext>
                </a:extLst>
              </p:cNvPr>
              <p:cNvSpPr txBox="1"/>
              <p:nvPr/>
            </p:nvSpPr>
            <p:spPr>
              <a:xfrm>
                <a:off x="2480868" y="4513163"/>
                <a:ext cx="661798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F92FDD9-6C59-484A-B4A7-78CC6EC3A57B}"/>
                  </a:ext>
                </a:extLst>
              </p:cNvPr>
              <p:cNvSpPr txBox="1"/>
              <p:nvPr/>
            </p:nvSpPr>
            <p:spPr>
              <a:xfrm>
                <a:off x="726209" y="5024841"/>
                <a:ext cx="949092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9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D8401AC-338D-46F3-8036-02B40721F0FB}"/>
                  </a:ext>
                </a:extLst>
              </p:cNvPr>
              <p:cNvSpPr txBox="1"/>
              <p:nvPr/>
            </p:nvSpPr>
            <p:spPr>
              <a:xfrm>
                <a:off x="545192" y="5438550"/>
                <a:ext cx="3298430" cy="999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400" dirty="0" err="1">
                    <a:solidFill>
                      <a:schemeClr val="bg1"/>
                    </a:solidFill>
                  </a:rPr>
                  <a:t>Artspot</a:t>
                </a:r>
                <a:r>
                  <a:rPr lang="en-US" sz="1400" dirty="0">
                    <a:solidFill>
                      <a:schemeClr val="bg1"/>
                    </a:solidFill>
                  </a:rPr>
                  <a:t> Market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mengadakan</a:t>
                </a:r>
                <a:r>
                  <a:rPr lang="en-US" sz="1400" dirty="0">
                    <a:solidFill>
                      <a:schemeClr val="bg1"/>
                    </a:solidFill>
                  </a:rPr>
                  <a:t> promo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barang</a:t>
                </a:r>
                <a:r>
                  <a:rPr lang="en-US" sz="1400" dirty="0">
                    <a:solidFill>
                      <a:schemeClr val="bg1"/>
                    </a:solidFill>
                  </a:rPr>
                  <a:t> Local Artist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dengan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harga</a:t>
                </a:r>
                <a:r>
                  <a:rPr lang="en-US" sz="1400" dirty="0">
                    <a:solidFill>
                      <a:schemeClr val="bg1"/>
                    </a:solidFill>
                  </a:rPr>
                  <a:t> di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bawah</a:t>
                </a:r>
                <a:r>
                  <a:rPr lang="en-US" sz="1400" dirty="0">
                    <a:solidFill>
                      <a:schemeClr val="bg1"/>
                    </a:solidFill>
                  </a:rPr>
                  <a:t> 100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ribu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57C6AD31-31AF-4AC1-A127-1C0FF2535825}"/>
                  </a:ext>
                </a:extLst>
              </p:cNvPr>
              <p:cNvCxnSpPr/>
              <p:nvPr/>
            </p:nvCxnSpPr>
            <p:spPr>
              <a:xfrm>
                <a:off x="457200" y="5435786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D17D7E0A-300B-42BA-95AA-8EC9B3282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757" y="5087826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8416BB43-E1EB-4084-AC59-E16AEF9FC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3352" y="4576666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3AEE67DC-96FF-4ED1-BB9E-D85608A7F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7132" y="4841295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948194D-3FAC-4DA3-A8B2-B35551373E34}"/>
                  </a:ext>
                </a:extLst>
              </p:cNvPr>
              <p:cNvSpPr txBox="1"/>
              <p:nvPr/>
            </p:nvSpPr>
            <p:spPr>
              <a:xfrm>
                <a:off x="721111" y="4758920"/>
                <a:ext cx="1009760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Promotion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0381F25-D46C-4E6D-A1E8-B7E4EC50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1544" y="4648085"/>
              <a:ext cx="138086" cy="111217"/>
            </a:xfrm>
            <a:prstGeom prst="rect">
              <a:avLst/>
            </a:prstGeom>
            <a:solidFill>
              <a:srgbClr val="7030A0"/>
            </a:solidFill>
          </p:spPr>
        </p:pic>
        <p:sp>
          <p:nvSpPr>
            <p:cNvPr id="137" name="Heart 136">
              <a:extLst>
                <a:ext uri="{FF2B5EF4-FFF2-40B4-BE49-F238E27FC236}">
                  <a16:creationId xmlns:a16="http://schemas.microsoft.com/office/drawing/2014/main" id="{63679015-50EF-4E9D-9B2A-0D869B319D98}"/>
                </a:ext>
              </a:extLst>
            </p:cNvPr>
            <p:cNvSpPr/>
            <p:nvPr/>
          </p:nvSpPr>
          <p:spPr>
            <a:xfrm>
              <a:off x="6644526" y="4389692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3B4095A-9AE2-4D32-9F8C-3E5CFB74816C}"/>
              </a:ext>
            </a:extLst>
          </p:cNvPr>
          <p:cNvGrpSpPr/>
          <p:nvPr/>
        </p:nvGrpSpPr>
        <p:grpSpPr>
          <a:xfrm>
            <a:off x="4467828" y="1031336"/>
            <a:ext cx="3305012" cy="5097471"/>
            <a:chOff x="6523992" y="1049474"/>
            <a:chExt cx="3305012" cy="5097471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046F072-5119-4223-8AAE-AA611CB81318}"/>
                </a:ext>
              </a:extLst>
            </p:cNvPr>
            <p:cNvGrpSpPr/>
            <p:nvPr/>
          </p:nvGrpSpPr>
          <p:grpSpPr>
            <a:xfrm>
              <a:off x="6523992" y="1049474"/>
              <a:ext cx="3305012" cy="5097471"/>
              <a:chOff x="440959" y="1090755"/>
              <a:chExt cx="3402664" cy="5338179"/>
            </a:xfrm>
            <a:solidFill>
              <a:srgbClr val="7030A0"/>
            </a:solidFill>
          </p:grpSpPr>
          <p:sp>
            <p:nvSpPr>
              <p:cNvPr id="155" name="Rounded Rectangle 122">
                <a:extLst>
                  <a:ext uri="{FF2B5EF4-FFF2-40B4-BE49-F238E27FC236}">
                    <a16:creationId xmlns:a16="http://schemas.microsoft.com/office/drawing/2014/main" id="{0A7FD644-A525-4F68-9DB1-FB993AEC18A8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ECFF938-A04B-4816-B079-664C85E5E83B}"/>
                  </a:ext>
                </a:extLst>
              </p:cNvPr>
              <p:cNvSpPr/>
              <p:nvPr/>
            </p:nvSpPr>
            <p:spPr>
              <a:xfrm>
                <a:off x="457198" y="1608400"/>
                <a:ext cx="3370181" cy="2842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E5621C-A831-491C-BDE2-3F8F99409EB4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SHOPEE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07C6265-CC1D-4C87-BDD1-00730628458B}"/>
                  </a:ext>
                </a:extLst>
              </p:cNvPr>
              <p:cNvSpPr txBox="1"/>
              <p:nvPr/>
            </p:nvSpPr>
            <p:spPr>
              <a:xfrm>
                <a:off x="686431" y="4489511"/>
                <a:ext cx="1609173" cy="323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8.112 Engagement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C6B149A-316A-4F3C-85DF-9143038F6EE2}"/>
                  </a:ext>
                </a:extLst>
              </p:cNvPr>
              <p:cNvSpPr txBox="1"/>
              <p:nvPr/>
            </p:nvSpPr>
            <p:spPr>
              <a:xfrm>
                <a:off x="2478429" y="4796455"/>
                <a:ext cx="1325046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Monday</a:t>
                </a: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23 Nov | 16:00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7EFD357-EA5F-4D8C-83A0-EA070D7FDACE}"/>
                  </a:ext>
                </a:extLst>
              </p:cNvPr>
              <p:cNvSpPr txBox="1"/>
              <p:nvPr/>
            </p:nvSpPr>
            <p:spPr>
              <a:xfrm>
                <a:off x="2540639" y="4513163"/>
                <a:ext cx="661798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5099AD5-5D7B-4C0C-A1C8-0F34544E5599}"/>
                  </a:ext>
                </a:extLst>
              </p:cNvPr>
              <p:cNvSpPr txBox="1"/>
              <p:nvPr/>
            </p:nvSpPr>
            <p:spPr>
              <a:xfrm>
                <a:off x="785050" y="5024841"/>
                <a:ext cx="949093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9F353AC-1C43-4E5D-A714-4B490F05F3A2}"/>
                  </a:ext>
                </a:extLst>
              </p:cNvPr>
              <p:cNvSpPr txBox="1"/>
              <p:nvPr/>
            </p:nvSpPr>
            <p:spPr>
              <a:xfrm>
                <a:off x="440959" y="5438550"/>
                <a:ext cx="3402664" cy="77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Shopee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serba</a:t>
                </a:r>
                <a:r>
                  <a:rPr lang="en-US" sz="1400" dirty="0">
                    <a:solidFill>
                      <a:schemeClr val="bg1"/>
                    </a:solidFill>
                  </a:rPr>
                  <a:t> 10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ribu</a:t>
                </a:r>
                <a:r>
                  <a:rPr lang="en-US" sz="1400" dirty="0">
                    <a:solidFill>
                      <a:schemeClr val="bg1"/>
                    </a:solidFill>
                  </a:rPr>
                  <a:t> dan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jaminan</a:t>
                </a:r>
                <a:r>
                  <a:rPr lang="en-US" sz="1400" dirty="0">
                    <a:solidFill>
                      <a:schemeClr val="bg1"/>
                    </a:solidFill>
                  </a:rPr>
                  <a:t> 100% uang Kembali di 12.12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Nanti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C41AC33-8A66-4C68-986B-810E39F0B45B}"/>
                  </a:ext>
                </a:extLst>
              </p:cNvPr>
              <p:cNvCxnSpPr/>
              <p:nvPr/>
            </p:nvCxnSpPr>
            <p:spPr>
              <a:xfrm>
                <a:off x="457200" y="5435786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145D132E-E0DF-45F4-B02A-4C421E122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598" y="5087826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2AC3BBF0-1A51-4089-A546-DEBD422E8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3124" y="4576666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89D6B1D5-D73E-4B15-B6A1-D9D5CB9EB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6903" y="4841295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F694177-DA7D-41AF-BE23-2C4B2B2AFF61}"/>
                  </a:ext>
                </a:extLst>
              </p:cNvPr>
              <p:cNvSpPr txBox="1"/>
              <p:nvPr/>
            </p:nvSpPr>
            <p:spPr>
              <a:xfrm>
                <a:off x="777580" y="4743647"/>
                <a:ext cx="1009760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Promotion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040D294-3208-4D49-B94B-C63C4E321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8696" y="4648085"/>
              <a:ext cx="138086" cy="111217"/>
            </a:xfrm>
            <a:prstGeom prst="rect">
              <a:avLst/>
            </a:prstGeom>
            <a:solidFill>
              <a:srgbClr val="7030A0"/>
            </a:solidFill>
          </p:spPr>
        </p:pic>
        <p:sp>
          <p:nvSpPr>
            <p:cNvPr id="154" name="Heart 153">
              <a:extLst>
                <a:ext uri="{FF2B5EF4-FFF2-40B4-BE49-F238E27FC236}">
                  <a16:creationId xmlns:a16="http://schemas.microsoft.com/office/drawing/2014/main" id="{84F1136E-2CA0-4BA9-9C32-CC7121359606}"/>
                </a:ext>
              </a:extLst>
            </p:cNvPr>
            <p:cNvSpPr/>
            <p:nvPr/>
          </p:nvSpPr>
          <p:spPr>
            <a:xfrm>
              <a:off x="6644526" y="4389692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17828" y="6045088"/>
            <a:ext cx="6197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diklik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melihat</a:t>
            </a:r>
            <a:r>
              <a:rPr lang="en-US" sz="1050" dirty="0"/>
              <a:t> </a:t>
            </a:r>
            <a:r>
              <a:rPr lang="en-US" sz="1050" dirty="0" err="1"/>
              <a:t>contoh</a:t>
            </a:r>
            <a:r>
              <a:rPr lang="en-US" sz="1050" dirty="0"/>
              <a:t> </a:t>
            </a:r>
            <a:r>
              <a:rPr lang="en-US" sz="1050" dirty="0" err="1"/>
              <a:t>postingan</a:t>
            </a:r>
            <a:endParaRPr lang="en-US" sz="1050" dirty="0"/>
          </a:p>
        </p:txBody>
      </p:sp>
      <p:pic>
        <p:nvPicPr>
          <p:cNvPr id="6" name="Picture 5">
            <a:hlinkClick r:id="rId8"/>
            <a:extLst>
              <a:ext uri="{FF2B5EF4-FFF2-40B4-BE49-F238E27FC236}">
                <a16:creationId xmlns:a16="http://schemas.microsoft.com/office/drawing/2014/main" id="{EDC21D51-76DF-47A5-824C-0603A7D26F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186" y="1630723"/>
            <a:ext cx="2549655" cy="2479802"/>
          </a:xfrm>
          <a:prstGeom prst="rect">
            <a:avLst/>
          </a:prstGeom>
        </p:spPr>
      </p:pic>
      <p:pic>
        <p:nvPicPr>
          <p:cNvPr id="9" name="Picture 8">
            <a:hlinkClick r:id="rId10"/>
            <a:extLst>
              <a:ext uri="{FF2B5EF4-FFF2-40B4-BE49-F238E27FC236}">
                <a16:creationId xmlns:a16="http://schemas.microsoft.com/office/drawing/2014/main" id="{A35C518C-5F9F-45B4-97DD-939A2A7DBC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2967" y="1601620"/>
            <a:ext cx="2532295" cy="2510248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0E7E00DD-D7AC-4E97-8D54-E85CACFD39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2211" y="1600938"/>
            <a:ext cx="2602308" cy="25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7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 POST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ENTERTAINMENT</a:t>
            </a:r>
            <a:endParaRPr lang="id-ID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0279" y="6356350"/>
            <a:ext cx="4114800" cy="365125"/>
          </a:xfrm>
        </p:spPr>
        <p:txBody>
          <a:bodyPr/>
          <a:lstStyle/>
          <a:p>
            <a:r>
              <a:rPr lang="it-IT" dirty="0"/>
              <a:t>E-Commerce Report | November 2020</a:t>
            </a:r>
          </a:p>
        </p:txBody>
      </p:sp>
      <p:pic>
        <p:nvPicPr>
          <p:cNvPr id="60" name="Picture 27">
            <a:extLst>
              <a:ext uri="{FF2B5EF4-FFF2-40B4-BE49-F238E27FC236}">
                <a16:creationId xmlns:a16="http://schemas.microsoft.com/office/drawing/2014/main" id="{468EC2B8-50A3-4AD2-99F6-D893BB312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81" y="398110"/>
            <a:ext cx="523663" cy="52366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F9A91C5-0F0F-4735-B676-B851E3DEC44A}"/>
              </a:ext>
            </a:extLst>
          </p:cNvPr>
          <p:cNvGrpSpPr/>
          <p:nvPr/>
        </p:nvGrpSpPr>
        <p:grpSpPr>
          <a:xfrm>
            <a:off x="627924" y="1035527"/>
            <a:ext cx="3370180" cy="5097470"/>
            <a:chOff x="2390979" y="1031916"/>
            <a:chExt cx="3370180" cy="509747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66B0A2-C831-4010-9D31-BC1BBC0054C5}"/>
                </a:ext>
              </a:extLst>
            </p:cNvPr>
            <p:cNvGrpSpPr/>
            <p:nvPr/>
          </p:nvGrpSpPr>
          <p:grpSpPr>
            <a:xfrm>
              <a:off x="2390979" y="1031916"/>
              <a:ext cx="3370180" cy="5097470"/>
              <a:chOff x="457200" y="1090755"/>
              <a:chExt cx="3370180" cy="5338179"/>
            </a:xfrm>
            <a:solidFill>
              <a:srgbClr val="7030A0"/>
            </a:solidFill>
          </p:grpSpPr>
          <p:sp>
            <p:nvSpPr>
              <p:cNvPr id="64" name="Rounded Rectangle 88">
                <a:extLst>
                  <a:ext uri="{FF2B5EF4-FFF2-40B4-BE49-F238E27FC236}">
                    <a16:creationId xmlns:a16="http://schemas.microsoft.com/office/drawing/2014/main" id="{B0A9A433-E33B-483F-9DCF-DADD27325C8A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48F9528-FD40-4E19-A81E-3DC7711AF6B2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3530062-01F4-419C-9F86-BF59D8A6C620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TOKOPEDIA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AB71FAF-F336-4127-8E09-B68618325722}"/>
                  </a:ext>
                </a:extLst>
              </p:cNvPr>
              <p:cNvSpPr txBox="1"/>
              <p:nvPr/>
            </p:nvSpPr>
            <p:spPr>
              <a:xfrm>
                <a:off x="775985" y="4484804"/>
                <a:ext cx="1654364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12.762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23E5F1-5FF8-45F1-A700-551FADFC0844}"/>
                  </a:ext>
                </a:extLst>
              </p:cNvPr>
              <p:cNvSpPr txBox="1"/>
              <p:nvPr/>
            </p:nvSpPr>
            <p:spPr>
              <a:xfrm>
                <a:off x="2491845" y="4793255"/>
                <a:ext cx="1195648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Tuesday</a:t>
                </a:r>
                <a:endParaRPr lang="en-US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3 Nov | 19:27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F588F86-D19F-43A2-B907-EF0A71E768DC}"/>
                  </a:ext>
                </a:extLst>
              </p:cNvPr>
              <p:cNvSpPr txBox="1"/>
              <p:nvPr/>
            </p:nvSpPr>
            <p:spPr>
              <a:xfrm>
                <a:off x="2567299" y="4509963"/>
                <a:ext cx="64280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1CB738-29F4-4FC1-9A3D-097CF50D3027}"/>
                  </a:ext>
                </a:extLst>
              </p:cNvPr>
              <p:cNvSpPr txBox="1"/>
              <p:nvPr/>
            </p:nvSpPr>
            <p:spPr>
              <a:xfrm>
                <a:off x="775985" y="5044928"/>
                <a:ext cx="92185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5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A17A70A-C2F1-4B5A-8307-A859911D17F2}"/>
                  </a:ext>
                </a:extLst>
              </p:cNvPr>
              <p:cNvSpPr txBox="1"/>
              <p:nvPr/>
            </p:nvSpPr>
            <p:spPr>
              <a:xfrm>
                <a:off x="558944" y="5424041"/>
                <a:ext cx="3268436" cy="54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Throwback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tebak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jajanan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indonesia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01E801-18DE-4182-A1A5-64B1739DA17A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325AB5DA-BB43-41DB-B8A6-225F4E590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112" y="4858446"/>
                <a:ext cx="138086" cy="116469"/>
              </a:xfrm>
              <a:prstGeom prst="rect">
                <a:avLst/>
              </a:prstGeom>
              <a:grpFill/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CCBE27E1-FC26-4252-9162-BBB87DE10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598" y="5121920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6A5B57BC-86DE-44AC-AC37-4B5F312D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784" y="4573465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0009813D-037E-406F-881B-AA929BBD5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3562" y="4838094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07F0711-B832-4387-A956-B7F5818E0479}"/>
                  </a:ext>
                </a:extLst>
              </p:cNvPr>
              <p:cNvSpPr txBox="1"/>
              <p:nvPr/>
            </p:nvSpPr>
            <p:spPr>
              <a:xfrm>
                <a:off x="788685" y="4765635"/>
                <a:ext cx="126906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Entertainment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Heart 62">
              <a:extLst>
                <a:ext uri="{FF2B5EF4-FFF2-40B4-BE49-F238E27FC236}">
                  <a16:creationId xmlns:a16="http://schemas.microsoft.com/office/drawing/2014/main" id="{CB050607-AA3C-469C-AF2C-65B2959B2470}"/>
                </a:ext>
              </a:extLst>
            </p:cNvPr>
            <p:cNvSpPr/>
            <p:nvPr/>
          </p:nvSpPr>
          <p:spPr>
            <a:xfrm>
              <a:off x="2562861" y="4358687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6A587D5-230E-412E-9D57-B87A158CB469}"/>
              </a:ext>
            </a:extLst>
          </p:cNvPr>
          <p:cNvGrpSpPr/>
          <p:nvPr/>
        </p:nvGrpSpPr>
        <p:grpSpPr>
          <a:xfrm>
            <a:off x="8165781" y="1035526"/>
            <a:ext cx="3289236" cy="5097471"/>
            <a:chOff x="6539765" y="1049474"/>
            <a:chExt cx="3289236" cy="5097471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22741B3-2567-414F-A7C0-0C4E5FB1B9B1}"/>
                </a:ext>
              </a:extLst>
            </p:cNvPr>
            <p:cNvGrpSpPr/>
            <p:nvPr/>
          </p:nvGrpSpPr>
          <p:grpSpPr>
            <a:xfrm>
              <a:off x="6539765" y="1049474"/>
              <a:ext cx="3289236" cy="5097471"/>
              <a:chOff x="457200" y="1090755"/>
              <a:chExt cx="3386422" cy="5338179"/>
            </a:xfrm>
            <a:solidFill>
              <a:srgbClr val="7030A0"/>
            </a:solidFill>
          </p:grpSpPr>
          <p:sp>
            <p:nvSpPr>
              <p:cNvPr id="138" name="Rounded Rectangle 122">
                <a:extLst>
                  <a:ext uri="{FF2B5EF4-FFF2-40B4-BE49-F238E27FC236}">
                    <a16:creationId xmlns:a16="http://schemas.microsoft.com/office/drawing/2014/main" id="{3FAAB210-1DE2-4E68-9C89-DE7C39D91A32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82733DD-E55A-4FFD-BD01-B636EE8AAAB8}"/>
                  </a:ext>
                </a:extLst>
              </p:cNvPr>
              <p:cNvSpPr/>
              <p:nvPr/>
            </p:nvSpPr>
            <p:spPr>
              <a:xfrm>
                <a:off x="457200" y="1608400"/>
                <a:ext cx="3370180" cy="28419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465E214-5C30-45A2-ABEE-66E2FEA0661F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TOKOPEDIA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569ECF0-364F-4D3E-B547-05717C604421}"/>
                  </a:ext>
                </a:extLst>
              </p:cNvPr>
              <p:cNvSpPr txBox="1"/>
              <p:nvPr/>
            </p:nvSpPr>
            <p:spPr>
              <a:xfrm>
                <a:off x="686431" y="4489511"/>
                <a:ext cx="1609173" cy="323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7.098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60E8FD5-6123-44C4-804A-7DB22861B329}"/>
                  </a:ext>
                </a:extLst>
              </p:cNvPr>
              <p:cNvSpPr txBox="1"/>
              <p:nvPr/>
            </p:nvSpPr>
            <p:spPr>
              <a:xfrm>
                <a:off x="2478430" y="4796455"/>
                <a:ext cx="1230975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Sunday</a:t>
                </a:r>
                <a:endParaRPr lang="en-US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8 Nov | 15:00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00D81D9-FC56-4BED-9C7C-D91D78BEBEA5}"/>
                  </a:ext>
                </a:extLst>
              </p:cNvPr>
              <p:cNvSpPr txBox="1"/>
              <p:nvPr/>
            </p:nvSpPr>
            <p:spPr>
              <a:xfrm>
                <a:off x="2480868" y="4513163"/>
                <a:ext cx="661798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F92FDD9-6C59-484A-B4A7-78CC6EC3A57B}"/>
                  </a:ext>
                </a:extLst>
              </p:cNvPr>
              <p:cNvSpPr txBox="1"/>
              <p:nvPr/>
            </p:nvSpPr>
            <p:spPr>
              <a:xfrm>
                <a:off x="726209" y="5024841"/>
                <a:ext cx="949093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D8401AC-338D-46F3-8036-02B40721F0FB}"/>
                  </a:ext>
                </a:extLst>
              </p:cNvPr>
              <p:cNvSpPr txBox="1"/>
              <p:nvPr/>
            </p:nvSpPr>
            <p:spPr>
              <a:xfrm>
                <a:off x="545192" y="5438550"/>
                <a:ext cx="3298430" cy="773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en-US" sz="1400" dirty="0" err="1">
                    <a:solidFill>
                      <a:schemeClr val="bg1"/>
                    </a:solidFill>
                  </a:rPr>
                  <a:t>Tebak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nama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barang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dengan</a:t>
                </a:r>
                <a:r>
                  <a:rPr lang="en-US" sz="1400" dirty="0">
                    <a:solidFill>
                      <a:schemeClr val="bg1"/>
                    </a:solidFill>
                  </a:rPr>
                  <a:t> clue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dari</a:t>
                </a:r>
                <a:r>
                  <a:rPr lang="en-US" sz="1400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tertentu</a:t>
                </a:r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57C6AD31-31AF-4AC1-A127-1C0FF2535825}"/>
                  </a:ext>
                </a:extLst>
              </p:cNvPr>
              <p:cNvCxnSpPr/>
              <p:nvPr/>
            </p:nvCxnSpPr>
            <p:spPr>
              <a:xfrm>
                <a:off x="457200" y="5435786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D17D7E0A-300B-42BA-95AA-8EC9B3282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757" y="5087826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8416BB43-E1EB-4084-AC59-E16AEF9FC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3352" y="4576666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3AEE67DC-96FF-4ED1-BB9E-D85608A7F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7132" y="4841295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F5D5A0E-9788-43BB-BA69-619F4BD549E4}"/>
                  </a:ext>
                </a:extLst>
              </p:cNvPr>
              <p:cNvSpPr txBox="1"/>
              <p:nvPr/>
            </p:nvSpPr>
            <p:spPr>
              <a:xfrm>
                <a:off x="740705" y="4761541"/>
                <a:ext cx="1306562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Entertainment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0381F25-D46C-4E6D-A1E8-B7E4EC50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1544" y="4648085"/>
              <a:ext cx="138086" cy="111217"/>
            </a:xfrm>
            <a:prstGeom prst="rect">
              <a:avLst/>
            </a:prstGeom>
            <a:solidFill>
              <a:srgbClr val="7030A0"/>
            </a:solidFill>
          </p:spPr>
        </p:pic>
        <p:sp>
          <p:nvSpPr>
            <p:cNvPr id="137" name="Heart 136">
              <a:extLst>
                <a:ext uri="{FF2B5EF4-FFF2-40B4-BE49-F238E27FC236}">
                  <a16:creationId xmlns:a16="http://schemas.microsoft.com/office/drawing/2014/main" id="{63679015-50EF-4E9D-9B2A-0D869B319D98}"/>
                </a:ext>
              </a:extLst>
            </p:cNvPr>
            <p:cNvSpPr/>
            <p:nvPr/>
          </p:nvSpPr>
          <p:spPr>
            <a:xfrm>
              <a:off x="6644526" y="4389692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717828" y="6045088"/>
            <a:ext cx="6197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diklik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melihat</a:t>
            </a:r>
            <a:r>
              <a:rPr lang="en-US" sz="1050" dirty="0"/>
              <a:t> </a:t>
            </a:r>
            <a:r>
              <a:rPr lang="en-US" sz="1050" dirty="0" err="1"/>
              <a:t>contoh</a:t>
            </a:r>
            <a:r>
              <a:rPr lang="en-US" sz="1050" dirty="0"/>
              <a:t> </a:t>
            </a:r>
            <a:r>
              <a:rPr lang="en-US" sz="1050" dirty="0" err="1"/>
              <a:t>postingan</a:t>
            </a:r>
            <a:endParaRPr lang="en-US" sz="105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9A91C5-0F0F-4735-B676-B851E3DEC44A}"/>
              </a:ext>
            </a:extLst>
          </p:cNvPr>
          <p:cNvGrpSpPr/>
          <p:nvPr/>
        </p:nvGrpSpPr>
        <p:grpSpPr>
          <a:xfrm>
            <a:off x="4383546" y="1050725"/>
            <a:ext cx="3370180" cy="5097470"/>
            <a:chOff x="2390979" y="1031916"/>
            <a:chExt cx="3370180" cy="509747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966B0A2-C831-4010-9D31-BC1BBC0054C5}"/>
                </a:ext>
              </a:extLst>
            </p:cNvPr>
            <p:cNvGrpSpPr/>
            <p:nvPr/>
          </p:nvGrpSpPr>
          <p:grpSpPr>
            <a:xfrm>
              <a:off x="2390979" y="1031916"/>
              <a:ext cx="3370180" cy="5097470"/>
              <a:chOff x="457200" y="1090755"/>
              <a:chExt cx="3370180" cy="5338179"/>
            </a:xfrm>
            <a:solidFill>
              <a:srgbClr val="7030A0"/>
            </a:solidFill>
          </p:grpSpPr>
          <p:sp>
            <p:nvSpPr>
              <p:cNvPr id="81" name="Rounded Rectangle 88">
                <a:extLst>
                  <a:ext uri="{FF2B5EF4-FFF2-40B4-BE49-F238E27FC236}">
                    <a16:creationId xmlns:a16="http://schemas.microsoft.com/office/drawing/2014/main" id="{B0A9A433-E33B-483F-9DCF-DADD27325C8A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48F9528-FD40-4E19-A81E-3DC7711AF6B2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3530062-01F4-419C-9F86-BF59D8A6C620}"/>
                  </a:ext>
                </a:extLst>
              </p:cNvPr>
              <p:cNvSpPr txBox="1"/>
              <p:nvPr/>
            </p:nvSpPr>
            <p:spPr>
              <a:xfrm>
                <a:off x="1025917" y="1109142"/>
                <a:ext cx="2250831" cy="4834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TOKOPEDIA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B71FAF-F336-4127-8E09-B68618325722}"/>
                  </a:ext>
                </a:extLst>
              </p:cNvPr>
              <p:cNvSpPr txBox="1"/>
              <p:nvPr/>
            </p:nvSpPr>
            <p:spPr>
              <a:xfrm>
                <a:off x="775985" y="4484804"/>
                <a:ext cx="1654364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10.684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F23E5F1-5FF8-45F1-A700-551FADFC0844}"/>
                  </a:ext>
                </a:extLst>
              </p:cNvPr>
              <p:cNvSpPr txBox="1"/>
              <p:nvPr/>
            </p:nvSpPr>
            <p:spPr>
              <a:xfrm>
                <a:off x="2491845" y="4793255"/>
                <a:ext cx="1287019" cy="5498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Tuesday</a:t>
                </a:r>
              </a:p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17 Nov | 12:07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F588F86-D19F-43A2-B907-EF0A71E768DC}"/>
                  </a:ext>
                </a:extLst>
              </p:cNvPr>
              <p:cNvSpPr txBox="1"/>
              <p:nvPr/>
            </p:nvSpPr>
            <p:spPr>
              <a:xfrm>
                <a:off x="2567299" y="4509963"/>
                <a:ext cx="64280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Image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51CB738-29F4-4FC1-9A3D-097CF50D3027}"/>
                  </a:ext>
                </a:extLst>
              </p:cNvPr>
              <p:cNvSpPr txBox="1"/>
              <p:nvPr/>
            </p:nvSpPr>
            <p:spPr>
              <a:xfrm>
                <a:off x="775985" y="5044928"/>
                <a:ext cx="92185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4 </a:t>
                </a:r>
                <a:r>
                  <a:rPr lang="id-ID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A17A70A-C2F1-4B5A-8307-A859911D17F2}"/>
                  </a:ext>
                </a:extLst>
              </p:cNvPr>
              <p:cNvSpPr txBox="1"/>
              <p:nvPr/>
            </p:nvSpPr>
            <p:spPr>
              <a:xfrm>
                <a:off x="558944" y="5424041"/>
                <a:ext cx="3268436" cy="54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Description:</a:t>
                </a:r>
              </a:p>
              <a:p>
                <a:r>
                  <a:rPr lang="it-IT" sz="1400" dirty="0">
                    <a:solidFill>
                      <a:schemeClr val="bg1"/>
                    </a:solidFill>
                  </a:rPr>
                  <a:t>Tebak jumlah logo bebas ongkir.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C01E801-18DE-4182-A1A5-64B1739DA17A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325AB5DA-BB43-41DB-B8A6-225F4E590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112" y="4858446"/>
                <a:ext cx="138086" cy="116469"/>
              </a:xfrm>
              <a:prstGeom prst="rect">
                <a:avLst/>
              </a:prstGeom>
              <a:grpFill/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CBE27E1-FC26-4252-9162-BBB87DE10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598" y="5121920"/>
                <a:ext cx="155659" cy="165637"/>
              </a:xfrm>
              <a:prstGeom prst="rect">
                <a:avLst/>
              </a:prstGeom>
              <a:grpFill/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6A5B57BC-86DE-44AC-AC37-4B5F312D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784" y="4573465"/>
                <a:ext cx="203474" cy="181670"/>
              </a:xfrm>
              <a:prstGeom prst="rect">
                <a:avLst/>
              </a:prstGeom>
              <a:grpFill/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0009813D-037E-406F-881B-AA929BBD5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3562" y="4838094"/>
                <a:ext cx="201795" cy="205360"/>
              </a:xfrm>
              <a:prstGeom prst="rect">
                <a:avLst/>
              </a:prstGeom>
              <a:grpFill/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07F0711-B832-4387-A956-B7F5818E0479}"/>
                  </a:ext>
                </a:extLst>
              </p:cNvPr>
              <p:cNvSpPr txBox="1"/>
              <p:nvPr/>
            </p:nvSpPr>
            <p:spPr>
              <a:xfrm>
                <a:off x="788685" y="4765635"/>
                <a:ext cx="1269065" cy="32325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6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Entertainment</a:t>
                </a:r>
                <a:endParaRPr lang="id-ID" sz="1406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Heart 79">
              <a:extLst>
                <a:ext uri="{FF2B5EF4-FFF2-40B4-BE49-F238E27FC236}">
                  <a16:creationId xmlns:a16="http://schemas.microsoft.com/office/drawing/2014/main" id="{CB050607-AA3C-469C-AF2C-65B2959B2470}"/>
                </a:ext>
              </a:extLst>
            </p:cNvPr>
            <p:cNvSpPr/>
            <p:nvPr/>
          </p:nvSpPr>
          <p:spPr>
            <a:xfrm>
              <a:off x="2562861" y="4358687"/>
              <a:ext cx="155660" cy="154536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1E1E89E0-CF70-45AB-AF58-E9F477A87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572" y="1706003"/>
            <a:ext cx="2462967" cy="2398636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A0EEE896-4067-4B93-B964-FCFCA6C2B2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593" y="1679708"/>
            <a:ext cx="2180699" cy="2469420"/>
          </a:xfrm>
          <a:prstGeom prst="rect">
            <a:avLst/>
          </a:prstGeom>
        </p:spPr>
      </p:pic>
      <p:pic>
        <p:nvPicPr>
          <p:cNvPr id="14" name="Picture 13">
            <a:hlinkClick r:id="rId12"/>
            <a:extLst>
              <a:ext uri="{FF2B5EF4-FFF2-40B4-BE49-F238E27FC236}">
                <a16:creationId xmlns:a16="http://schemas.microsoft.com/office/drawing/2014/main" id="{54B16073-95B1-45F0-B4A0-FD29D3D981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9839" y="1658687"/>
            <a:ext cx="2541589" cy="24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10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29938</TotalTime>
  <Words>1466</Words>
  <Application>Microsoft Office PowerPoint</Application>
  <PresentationFormat>Widescreen</PresentationFormat>
  <Paragraphs>484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RATA – RATA, AKUN MELAKUKAN SEBANYAK 3 POST / HARI,  DENGAN TINGKAT INTERAKSI 4,48%</vt:lpstr>
      <vt:lpstr>KATEGORI POSTINGAN YANG DISUKAI ADALAH ENTERTAINMENT DENGAN TIPE IMAGE</vt:lpstr>
      <vt:lpstr>HARI SELASA JAM 12 SIANG MERUPAKAN WAKTU DENGAN INTERAKSI TERBANYAK</vt:lpstr>
      <vt:lpstr>PROMOSI YANG PALING BANYAK DISUKAI ADALAH JENIS PROMOSI GRATIS ONGKIR</vt:lpstr>
      <vt:lpstr>TOP POST - CONVERSATION</vt:lpstr>
      <vt:lpstr>TOP POST - PROMOTION</vt:lpstr>
      <vt:lpstr>TOP POST - ENTERTAINMENT</vt:lpstr>
      <vt:lpstr>TOP POST - INSPIRATION</vt:lpstr>
      <vt:lpstr>TOP POST - EDUCATION</vt:lpstr>
      <vt:lpstr>PROMO YANG PALING BANYAK DI LAKUKAN BERUPA LIKES, COMMENT DAN MENTION DENGAN HADIAH YANG DIBERIKAN ADALAH LIGHTSTICKS</vt:lpstr>
      <vt:lpstr>What to do</vt:lpstr>
      <vt:lpstr>PowerPoint Presentation</vt:lpstr>
      <vt:lpstr>RATA – RATA TINGKAT INTERAKSI PADA INDUSTRI E-COMMERCE DI FACEBOOK ADALAH 0,25%, DENGAN RATA - RATA 5 POSTINGAN PERHARI DAN PERTUMBUHAN FANS RATA – RATA 0,69%</vt:lpstr>
      <vt:lpstr>KATEGORI POSTINGAN YANG DISUKAI ADALAH ENTERTAINMENT DENGAN TIPE IMAGE</vt:lpstr>
      <vt:lpstr>POSTINGAN PADA HARI KAMIS JAM 21 MALAM PALING TINGGI INTERAKSI PERPOSTINGANNYA</vt:lpstr>
      <vt:lpstr>PROMOSI YANG PALING BANYAK DISUKAI ADALAH JENIS PROMOSI HARGA SPESIAL</vt:lpstr>
      <vt:lpstr>POSTINGAN TERPOPULER - CONVERSATION</vt:lpstr>
      <vt:lpstr>POSTINGAN TERPOPULER - EDUCATION</vt:lpstr>
      <vt:lpstr>POSTINGAN TERPOPULER - ENTERTAINMENT</vt:lpstr>
      <vt:lpstr>POSTINGAN TERPOPULER - INSPIRATION</vt:lpstr>
      <vt:lpstr>POSTINGAN TERPOPULER - PROMOTION</vt:lpstr>
      <vt:lpstr>PROMO YANG PALING BANYAK DISUKAI BERUPA SHARE, LIKES, DAN COMMENT DENGAN HADIAH YANG DIBERIKAN ADALAH SMARTPHONE</vt:lpstr>
      <vt:lpstr>What to do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Analyst Project</dc:title>
  <dc:subject/>
  <dc:creator>Fikri Aziz Shalahuddin</dc:creator>
  <cp:keywords/>
  <dc:description/>
  <cp:lastModifiedBy>Fikri Aziz Shalahuddin</cp:lastModifiedBy>
  <cp:revision>2205</cp:revision>
  <dcterms:created xsi:type="dcterms:W3CDTF">2017-11-20T03:30:20Z</dcterms:created>
  <dcterms:modified xsi:type="dcterms:W3CDTF">2020-12-31T06:51:55Z</dcterms:modified>
  <cp:category/>
</cp:coreProperties>
</file>